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97" r:id="rId2"/>
    <p:sldId id="386" r:id="rId3"/>
    <p:sldId id="387" r:id="rId4"/>
    <p:sldId id="259" r:id="rId5"/>
    <p:sldId id="262" r:id="rId6"/>
    <p:sldId id="276" r:id="rId7"/>
    <p:sldId id="277" r:id="rId8"/>
    <p:sldId id="278" r:id="rId9"/>
    <p:sldId id="281" r:id="rId10"/>
    <p:sldId id="282" r:id="rId11"/>
    <p:sldId id="279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388" r:id="rId20"/>
    <p:sldId id="390" r:id="rId21"/>
    <p:sldId id="389" r:id="rId22"/>
    <p:sldId id="265" r:id="rId23"/>
    <p:sldId id="258" r:id="rId24"/>
    <p:sldId id="366" r:id="rId25"/>
    <p:sldId id="376" r:id="rId26"/>
    <p:sldId id="323" r:id="rId27"/>
    <p:sldId id="377" r:id="rId28"/>
    <p:sldId id="268" r:id="rId29"/>
    <p:sldId id="331" r:id="rId30"/>
    <p:sldId id="378" r:id="rId31"/>
    <p:sldId id="379" r:id="rId32"/>
    <p:sldId id="326" r:id="rId33"/>
    <p:sldId id="324" r:id="rId34"/>
    <p:sldId id="269" r:id="rId35"/>
    <p:sldId id="272" r:id="rId36"/>
    <p:sldId id="275" r:id="rId37"/>
    <p:sldId id="332" r:id="rId38"/>
    <p:sldId id="382" r:id="rId39"/>
    <p:sldId id="333" r:id="rId40"/>
    <p:sldId id="383" r:id="rId41"/>
    <p:sldId id="334" r:id="rId42"/>
    <p:sldId id="384" r:id="rId43"/>
    <p:sldId id="335" r:id="rId44"/>
    <p:sldId id="385" r:id="rId45"/>
    <p:sldId id="336" r:id="rId46"/>
    <p:sldId id="337" r:id="rId47"/>
    <p:sldId id="370" r:id="rId48"/>
    <p:sldId id="371" r:id="rId4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FCE3"/>
    <a:srgbClr val="FFEBAD"/>
    <a:srgbClr val="B1FF26"/>
    <a:srgbClr val="B9D3FF"/>
    <a:srgbClr val="6962FF"/>
    <a:srgbClr val="FFF62D"/>
    <a:srgbClr val="FF44FF"/>
    <a:srgbClr val="68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3092C-5E3C-BE41-9AEB-BA3D3CB073C8}" type="doc">
      <dgm:prSet loTypeId="urn:microsoft.com/office/officeart/2005/8/layout/vList3#1" loCatId="list" qsTypeId="urn:microsoft.com/office/officeart/2005/8/quickstyle/simple4" qsCatId="simple" csTypeId="urn:microsoft.com/office/officeart/2005/8/colors/colorful2" csCatId="colorful" phldr="1"/>
      <dgm:spPr/>
    </dgm:pt>
    <dgm:pt modelId="{320F140F-CA9B-0A45-84A1-9D4B718FB5F3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 hypothesis is a scientific explanation for a set of observations.</a:t>
          </a:r>
        </a:p>
      </dgm:t>
    </dgm:pt>
    <dgm:pt modelId="{9DDDB06F-7D90-7446-8EFB-C599469F631D}" type="parTrans" cxnId="{2B3D58C4-FDEF-4343-B4E4-3D343289E9BB}">
      <dgm:prSet/>
      <dgm:spPr/>
      <dgm:t>
        <a:bodyPr/>
        <a:lstStyle/>
        <a:p>
          <a:endParaRPr lang="en-US"/>
        </a:p>
      </dgm:t>
    </dgm:pt>
    <dgm:pt modelId="{109CC0E9-2C03-C44C-BAD4-1F2D0FA9C499}" type="sibTrans" cxnId="{2B3D58C4-FDEF-4343-B4E4-3D343289E9BB}">
      <dgm:prSet/>
      <dgm:spPr/>
      <dgm:t>
        <a:bodyPr/>
        <a:lstStyle/>
        <a:p>
          <a:endParaRPr lang="en-US"/>
        </a:p>
      </dgm:t>
    </dgm:pt>
    <dgm:pt modelId="{82EA3A27-261A-6349-92AE-D0F58779732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hypothesis must be stated in a way that makes it “testable”.  The hypothesis is just a possible answer to a question, and it must be thoroughly tested.</a:t>
          </a:r>
        </a:p>
      </dgm:t>
    </dgm:pt>
    <dgm:pt modelId="{A91F4E54-B1B2-6B4F-870B-D954F2336EC8}" type="parTrans" cxnId="{6EA8D3E9-20A3-0C46-9E2E-62D0BD1D059A}">
      <dgm:prSet/>
      <dgm:spPr/>
      <dgm:t>
        <a:bodyPr/>
        <a:lstStyle/>
        <a:p>
          <a:endParaRPr lang="en-US"/>
        </a:p>
      </dgm:t>
    </dgm:pt>
    <dgm:pt modelId="{F7805E01-4E5D-4B48-90E9-8B65C7E93B24}" type="sibTrans" cxnId="{6EA8D3E9-20A3-0C46-9E2E-62D0BD1D059A}">
      <dgm:prSet/>
      <dgm:spPr/>
      <dgm:t>
        <a:bodyPr/>
        <a:lstStyle/>
        <a:p>
          <a:endParaRPr lang="en-US"/>
        </a:p>
      </dgm:t>
    </dgm:pt>
    <dgm:pt modelId="{5C42F607-817D-CF49-85B5-DBE50E6DBAD7}" type="pres">
      <dgm:prSet presAssocID="{CC23092C-5E3C-BE41-9AEB-BA3D3CB073C8}" presName="linearFlow" presStyleCnt="0">
        <dgm:presLayoutVars>
          <dgm:dir/>
          <dgm:resizeHandles val="exact"/>
        </dgm:presLayoutVars>
      </dgm:prSet>
      <dgm:spPr/>
    </dgm:pt>
    <dgm:pt modelId="{1342EAD8-CDAF-5D4F-8639-38ED77835A09}" type="pres">
      <dgm:prSet presAssocID="{320F140F-CA9B-0A45-84A1-9D4B718FB5F3}" presName="composite" presStyleCnt="0"/>
      <dgm:spPr/>
    </dgm:pt>
    <dgm:pt modelId="{0A0554C7-2150-BE4A-BCF8-18973B7DCB4A}" type="pres">
      <dgm:prSet presAssocID="{320F140F-CA9B-0A45-84A1-9D4B718FB5F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4D8228-2E3A-7942-BD18-22740E902E11}" type="pres">
      <dgm:prSet presAssocID="{320F140F-CA9B-0A45-84A1-9D4B718FB5F3}" presName="txShp" presStyleLbl="node1" presStyleIdx="0" presStyleCnt="2">
        <dgm:presLayoutVars>
          <dgm:bulletEnabled val="1"/>
        </dgm:presLayoutVars>
      </dgm:prSet>
      <dgm:spPr/>
    </dgm:pt>
    <dgm:pt modelId="{D7568BC6-0F53-2C4C-B2D8-1F9CFF9A1315}" type="pres">
      <dgm:prSet presAssocID="{109CC0E9-2C03-C44C-BAD4-1F2D0FA9C499}" presName="spacing" presStyleCnt="0"/>
      <dgm:spPr/>
    </dgm:pt>
    <dgm:pt modelId="{F2C50E26-9F72-E842-861E-7700B924B6F8}" type="pres">
      <dgm:prSet presAssocID="{82EA3A27-261A-6349-92AE-D0F587797326}" presName="composite" presStyleCnt="0"/>
      <dgm:spPr/>
    </dgm:pt>
    <dgm:pt modelId="{744CC795-80F6-9440-A380-8E390EF55FF8}" type="pres">
      <dgm:prSet presAssocID="{82EA3A27-261A-6349-92AE-D0F587797326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642DAE-E710-3B4F-8943-E894FA07AB01}" type="pres">
      <dgm:prSet presAssocID="{82EA3A27-261A-6349-92AE-D0F587797326}" presName="txShp" presStyleLbl="node1" presStyleIdx="1" presStyleCnt="2">
        <dgm:presLayoutVars>
          <dgm:bulletEnabled val="1"/>
        </dgm:presLayoutVars>
      </dgm:prSet>
      <dgm:spPr/>
    </dgm:pt>
  </dgm:ptLst>
  <dgm:cxnLst>
    <dgm:cxn modelId="{7248B16E-7EBE-7943-94D5-3DFCE83183B0}" type="presOf" srcId="{82EA3A27-261A-6349-92AE-D0F587797326}" destId="{8D642DAE-E710-3B4F-8943-E894FA07AB01}" srcOrd="0" destOrd="0" presId="urn:microsoft.com/office/officeart/2005/8/layout/vList3#1"/>
    <dgm:cxn modelId="{91905891-5D91-144E-8BDB-4620D4D9EBCE}" type="presOf" srcId="{320F140F-CA9B-0A45-84A1-9D4B718FB5F3}" destId="{394D8228-2E3A-7942-BD18-22740E902E11}" srcOrd="0" destOrd="0" presId="urn:microsoft.com/office/officeart/2005/8/layout/vList3#1"/>
    <dgm:cxn modelId="{2B3D58C4-FDEF-4343-B4E4-3D343289E9BB}" srcId="{CC23092C-5E3C-BE41-9AEB-BA3D3CB073C8}" destId="{320F140F-CA9B-0A45-84A1-9D4B718FB5F3}" srcOrd="0" destOrd="0" parTransId="{9DDDB06F-7D90-7446-8EFB-C599469F631D}" sibTransId="{109CC0E9-2C03-C44C-BAD4-1F2D0FA9C499}"/>
    <dgm:cxn modelId="{6EA8D3E9-20A3-0C46-9E2E-62D0BD1D059A}" srcId="{CC23092C-5E3C-BE41-9AEB-BA3D3CB073C8}" destId="{82EA3A27-261A-6349-92AE-D0F587797326}" srcOrd="1" destOrd="0" parTransId="{A91F4E54-B1B2-6B4F-870B-D954F2336EC8}" sibTransId="{F7805E01-4E5D-4B48-90E9-8B65C7E93B24}"/>
    <dgm:cxn modelId="{9B91A4EC-E2B3-144B-B4A3-187543361ADD}" type="presOf" srcId="{CC23092C-5E3C-BE41-9AEB-BA3D3CB073C8}" destId="{5C42F607-817D-CF49-85B5-DBE50E6DBAD7}" srcOrd="0" destOrd="0" presId="urn:microsoft.com/office/officeart/2005/8/layout/vList3#1"/>
    <dgm:cxn modelId="{606DF5C7-AB41-384B-B305-B841C403DFF2}" type="presParOf" srcId="{5C42F607-817D-CF49-85B5-DBE50E6DBAD7}" destId="{1342EAD8-CDAF-5D4F-8639-38ED77835A09}" srcOrd="0" destOrd="0" presId="urn:microsoft.com/office/officeart/2005/8/layout/vList3#1"/>
    <dgm:cxn modelId="{2C3173A6-9677-9F43-BE46-4B12C18704CD}" type="presParOf" srcId="{1342EAD8-CDAF-5D4F-8639-38ED77835A09}" destId="{0A0554C7-2150-BE4A-BCF8-18973B7DCB4A}" srcOrd="0" destOrd="0" presId="urn:microsoft.com/office/officeart/2005/8/layout/vList3#1"/>
    <dgm:cxn modelId="{681EFC48-A449-4341-8715-43D3F4233E1B}" type="presParOf" srcId="{1342EAD8-CDAF-5D4F-8639-38ED77835A09}" destId="{394D8228-2E3A-7942-BD18-22740E902E11}" srcOrd="1" destOrd="0" presId="urn:microsoft.com/office/officeart/2005/8/layout/vList3#1"/>
    <dgm:cxn modelId="{2B816F9B-D73B-024B-9D69-4431830DF532}" type="presParOf" srcId="{5C42F607-817D-CF49-85B5-DBE50E6DBAD7}" destId="{D7568BC6-0F53-2C4C-B2D8-1F9CFF9A1315}" srcOrd="1" destOrd="0" presId="urn:microsoft.com/office/officeart/2005/8/layout/vList3#1"/>
    <dgm:cxn modelId="{D9808ADB-836B-F14F-A7FF-E7856DFB1980}" type="presParOf" srcId="{5C42F607-817D-CF49-85B5-DBE50E6DBAD7}" destId="{F2C50E26-9F72-E842-861E-7700B924B6F8}" srcOrd="2" destOrd="0" presId="urn:microsoft.com/office/officeart/2005/8/layout/vList3#1"/>
    <dgm:cxn modelId="{D20797FE-D2B3-334E-B819-4A396E54356E}" type="presParOf" srcId="{F2C50E26-9F72-E842-861E-7700B924B6F8}" destId="{744CC795-80F6-9440-A380-8E390EF55FF8}" srcOrd="0" destOrd="0" presId="urn:microsoft.com/office/officeart/2005/8/layout/vList3#1"/>
    <dgm:cxn modelId="{FDD4E03F-8132-F448-94E9-2522121C2746}" type="presParOf" srcId="{F2C50E26-9F72-E842-861E-7700B924B6F8}" destId="{8D642DAE-E710-3B4F-8943-E894FA07AB0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D8228-2E3A-7942-BD18-22740E902E11}">
      <dsp:nvSpPr>
        <dsp:cNvPr id="0" name=""/>
        <dsp:cNvSpPr/>
      </dsp:nvSpPr>
      <dsp:spPr>
        <a:xfrm rot="10800000">
          <a:off x="2277237" y="1384"/>
          <a:ext cx="6080760" cy="298247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18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FFFF00"/>
              </a:solidFill>
            </a:rPr>
            <a:t>A hypothesis is a scientific explanation for a set of observations.</a:t>
          </a:r>
        </a:p>
      </dsp:txBody>
      <dsp:txXfrm rot="10800000">
        <a:off x="3022854" y="1384"/>
        <a:ext cx="5335143" cy="2982470"/>
      </dsp:txXfrm>
    </dsp:sp>
    <dsp:sp modelId="{0A0554C7-2150-BE4A-BCF8-18973B7DCB4A}">
      <dsp:nvSpPr>
        <dsp:cNvPr id="0" name=""/>
        <dsp:cNvSpPr/>
      </dsp:nvSpPr>
      <dsp:spPr>
        <a:xfrm>
          <a:off x="786002" y="1384"/>
          <a:ext cx="2982470" cy="29824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642DAE-E710-3B4F-8943-E894FA07AB01}">
      <dsp:nvSpPr>
        <dsp:cNvPr id="0" name=""/>
        <dsp:cNvSpPr/>
      </dsp:nvSpPr>
      <dsp:spPr>
        <a:xfrm rot="10800000">
          <a:off x="2277237" y="3874144"/>
          <a:ext cx="6080760" cy="2982470"/>
        </a:xfrm>
        <a:prstGeom prst="homePlate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187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A hypothesis must be stated in a way that makes it “testable”.  The hypothesis is just a possible answer to a question, and it must be thoroughly tested.</a:t>
          </a:r>
        </a:p>
      </dsp:txBody>
      <dsp:txXfrm rot="10800000">
        <a:off x="3022854" y="3874144"/>
        <a:ext cx="5335143" cy="2982470"/>
      </dsp:txXfrm>
    </dsp:sp>
    <dsp:sp modelId="{744CC795-80F6-9440-A380-8E390EF55FF8}">
      <dsp:nvSpPr>
        <dsp:cNvPr id="0" name=""/>
        <dsp:cNvSpPr/>
      </dsp:nvSpPr>
      <dsp:spPr>
        <a:xfrm>
          <a:off x="786002" y="3874144"/>
          <a:ext cx="2982470" cy="29824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044DA-E72D-4326-83A9-3F1BA5820A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17640-ACDD-4F13-8037-B6ECB8D115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8DE2E0-2FE9-4CAF-B984-B66A86DF30F7}" type="datetime1">
              <a:rPr lang="en-US" altLang="en-US"/>
              <a:pPr>
                <a:defRPr/>
              </a:pPr>
              <a:t>9/10/2019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27011F-8732-4E16-8314-6AF5BD2F3B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9354E9-2C0C-467D-891D-5CF0C0E11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6A689-4D0D-4517-9636-7D93FEE5FF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12A53-E888-44A8-8148-D9BF9BB2B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8EC3C0-2F76-43FE-B831-3DC14D1E0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F630105-90EB-47AD-9946-636A4C200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8F58622-92BC-492E-A7DC-D1957D72D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6CDCD4A3-5C43-48B7-A00A-734531B61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500736-9D62-4EB3-A9B5-42042EFF30C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3D55F0D4-A5F0-4BA9-92CC-1AEF6CDC8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52FFDFB-3A36-457C-8230-4B12BEA6A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6B8E570-E8BA-4C7B-8B48-12AB34C12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D216BD-4026-4A21-87BB-0A7FED1DD66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337019"/>
          </a:xfrm>
          <a:prstGeom prst="rect">
            <a:avLst/>
          </a:prstGeom>
        </p:spPr>
        <p:txBody>
          <a:bodyPr lIns="83060" tIns="83060" rIns="83060" bIns="83060" anchor="t" anchorCtr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53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18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18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19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2879"/>
            </a:lvl1pPr>
            <a:lvl2pPr>
              <a:buSzPct val="99224"/>
              <a:defRPr sz="2879"/>
            </a:lvl2pPr>
            <a:lvl3pPr>
              <a:buSzPct val="99224"/>
              <a:defRPr sz="2879"/>
            </a:lvl3pPr>
            <a:lvl4pPr>
              <a:buSzPct val="99224"/>
              <a:defRPr sz="2879"/>
            </a:lvl4pPr>
            <a:lvl5pPr>
              <a:buSzPct val="99224"/>
              <a:defRPr sz="2879"/>
            </a:lvl5pPr>
            <a:lvl6pPr>
              <a:buSzPct val="99224"/>
              <a:defRPr sz="2879"/>
            </a:lvl6pPr>
            <a:lvl7pPr>
              <a:buSzPct val="99224"/>
              <a:defRPr sz="2879"/>
            </a:lvl7pPr>
            <a:lvl8pPr>
              <a:buSzPct val="99224"/>
              <a:defRPr sz="2879"/>
            </a:lvl8pPr>
            <a:lvl9pPr>
              <a:buSzPct val="99224"/>
              <a:defRPr sz="2879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1799"/>
            </a:lvl1pPr>
            <a:lvl2pPr>
              <a:buSzPct val="98765"/>
              <a:defRPr sz="1799"/>
            </a:lvl2pPr>
            <a:lvl3pPr>
              <a:buSzPct val="98765"/>
              <a:defRPr sz="1799"/>
            </a:lvl3pPr>
            <a:lvl4pPr>
              <a:buSzPct val="98765"/>
              <a:defRPr sz="1799"/>
            </a:lvl4pPr>
            <a:lvl5pPr>
              <a:buSzPct val="98765"/>
              <a:defRPr sz="1799"/>
            </a:lvl5pPr>
            <a:lvl6pPr>
              <a:buSzPct val="98765"/>
              <a:defRPr sz="1799"/>
            </a:lvl6pPr>
            <a:lvl7pPr>
              <a:buSzPct val="98765"/>
              <a:defRPr sz="1799"/>
            </a:lvl7pPr>
            <a:lvl8pPr>
              <a:buSzPct val="98765"/>
              <a:defRPr sz="1799"/>
            </a:lvl8pPr>
            <a:lvl9pPr>
              <a:buSzPct val="98765"/>
              <a:defRPr sz="1799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93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72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92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1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6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16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3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8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95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>
            <a:extLst>
              <a:ext uri="{FF2B5EF4-FFF2-40B4-BE49-F238E27FC236}">
                <a16:creationId xmlns:a16="http://schemas.microsoft.com/office/drawing/2014/main" id="{C34EFA78-E784-4B4C-9F2C-D5441E260C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0650" y="6524625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en-US" sz="1400" b="1" dirty="0">
                <a:solidFill>
                  <a:srgbClr val="000099"/>
                </a:solidFill>
                <a:latin typeface="Verdana" panose="020B0604030504040204" pitchFamily="34" charset="0"/>
              </a:rPr>
              <a:t> </a:t>
            </a:r>
            <a:fld id="{5EDF6D6D-4D3D-431E-8D79-A3B178451F18}" type="slidenum">
              <a:rPr lang="fr-FR" altLang="en-US" sz="1400" b="1" smtClean="0">
                <a:solidFill>
                  <a:srgbClr val="000099"/>
                </a:solidFill>
                <a:latin typeface="Verdana" panose="020B060403050404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fr-FR" altLang="en-US" sz="1400" b="1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BA8A9E-0AEC-400F-AB8F-912E79284CDC}"/>
              </a:ext>
            </a:extLst>
          </p:cNvPr>
          <p:cNvSpPr txBox="1"/>
          <p:nvPr/>
        </p:nvSpPr>
        <p:spPr>
          <a:xfrm>
            <a:off x="1080239" y="2884657"/>
            <a:ext cx="7201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6"/>
                </a:solidFill>
              </a:rPr>
              <a:t>Chapter 1:</a:t>
            </a:r>
            <a:r>
              <a:rPr lang="en-US" sz="4800" b="1" dirty="0"/>
              <a:t> </a:t>
            </a:r>
            <a:r>
              <a:rPr lang="en-US" sz="4800" dirty="0"/>
              <a:t>Science Skills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98D4781-BB67-4A3A-B3A7-83A53DC92D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/>
              <a:t>Step 5:  Drawing Conclusions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95091-8BBB-45F6-99B2-85F74C73E536}"/>
              </a:ext>
            </a:extLst>
          </p:cNvPr>
          <p:cNvSpPr txBox="1"/>
          <p:nvPr/>
        </p:nvSpPr>
        <p:spPr>
          <a:xfrm>
            <a:off x="228600" y="838200"/>
            <a:ext cx="8610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900" dirty="0">
                <a:latin typeface="Arial" pitchFamily="31" charset="0"/>
                <a:ea typeface="+mn-ea"/>
              </a:rPr>
              <a:t>The evidence from the experiment is used to determine if the hypothesis is </a:t>
            </a:r>
            <a:r>
              <a:rPr lang="en-US" sz="2900" u="sng" dirty="0">
                <a:latin typeface="Arial" pitchFamily="31" charset="0"/>
                <a:ea typeface="+mn-ea"/>
              </a:rPr>
              <a:t>proven or disproven. </a:t>
            </a: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8C67E10A-F793-4057-8606-1D7CB5B3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426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Experiments must be repeated over and over.  When repeated, the results should always be the same before a valid conclusion can be reached.  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5C05C9FD-ECBA-4B79-B375-345BCA3A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349500"/>
            <a:ext cx="527685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F7878B86-547D-408F-AD78-C54DCFB9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0"/>
            <a:ext cx="35210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>
            <a:extLst>
              <a:ext uri="{FF2B5EF4-FFF2-40B4-BE49-F238E27FC236}">
                <a16:creationId xmlns:a16="http://schemas.microsoft.com/office/drawing/2014/main" id="{E87FB4C0-3BA1-4C08-9B40-4CA21FC5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"/>
            <a:ext cx="48768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FF0000"/>
                </a:solidFill>
              </a:rPr>
              <a:t>Example:</a:t>
            </a:r>
            <a:r>
              <a:rPr lang="en-US" altLang="en-US" sz="2200" dirty="0"/>
              <a:t>  In order to test the effectiveness of a new vaccine, 50 volunteers are selected and divided into two groups.  One group will be the control group and the other will be the experimental group.  Both groups are given a pill to take that is identical in size, shape, color and texture.  </a:t>
            </a:r>
          </a:p>
          <a:p>
            <a:pPr eaLnBrk="1" hangingPunct="1"/>
            <a:endParaRPr lang="en-US" alt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6C6AB-2824-423D-8E81-C8DDA2887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495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b="1" dirty="0"/>
              <a:t>Describe the control group.</a:t>
            </a:r>
          </a:p>
          <a:p>
            <a:pPr eaLnBrk="1" hangingPunct="1"/>
            <a:r>
              <a:rPr lang="en-US" altLang="en-US" sz="2200" b="1" dirty="0"/>
              <a:t> </a:t>
            </a:r>
          </a:p>
          <a:p>
            <a:pPr eaLnBrk="1" hangingPunct="1"/>
            <a:r>
              <a:rPr lang="en-US" altLang="en-US" sz="2200" b="1" dirty="0"/>
              <a:t>Describe the experimental group.</a:t>
            </a:r>
          </a:p>
          <a:p>
            <a:pPr eaLnBrk="1" hangingPunct="1"/>
            <a:r>
              <a:rPr lang="en-US" altLang="en-US" sz="2200" b="1" dirty="0"/>
              <a:t> </a:t>
            </a:r>
          </a:p>
          <a:p>
            <a:pPr eaLnBrk="1" hangingPunct="1"/>
            <a:r>
              <a:rPr lang="en-US" altLang="en-US" sz="2200" b="1" dirty="0"/>
              <a:t>What variables are kept constant? </a:t>
            </a:r>
          </a:p>
          <a:p>
            <a:pPr eaLnBrk="1" hangingPunct="1"/>
            <a:r>
              <a:rPr lang="en-US" altLang="en-US" sz="2200" b="1" dirty="0"/>
              <a:t> </a:t>
            </a:r>
          </a:p>
          <a:p>
            <a:pPr eaLnBrk="1" hangingPunct="1"/>
            <a:r>
              <a:rPr lang="en-US" altLang="en-US" sz="2200" b="1" dirty="0"/>
              <a:t>What variable is being changed?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F743F-4CBB-41BD-842A-0666E60C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581400"/>
            <a:ext cx="502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Even though the volunteers are given identical looking pills, the control group will not actually receive the vaccine.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5C8C8-9354-4D6A-B6A4-D03E3FE4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6482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This group will receive the vaccine.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DF50E-C849-4E4F-A506-1D6A438A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The size, shape, color, and texture of the pill.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4BEC1-979E-463E-8099-EE10CE77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Whether or not the pill contains the vaccine.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8FB9F28-2303-4C18-8D17-F1D5967506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Theory vs. Law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196B6A8D-F406-4795-9E6E-33C37B66E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26" y="1268760"/>
            <a:ext cx="3690938" cy="5029200"/>
          </a:xfrm>
          <a:prstGeom prst="rect">
            <a:avLst/>
          </a:prstGeom>
          <a:noFill/>
          <a:ln w="57150" cap="sq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53D47C9F-6E58-4996-AFFA-2EE8EEADE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24" y="1196752"/>
            <a:ext cx="4767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/>
              <a:t>What is the difference between a LAW and THEORY in science?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C2E1F-D3D7-4976-88F9-D01AD9E07099}"/>
              </a:ext>
            </a:extLst>
          </p:cNvPr>
          <p:cNvSpPr txBox="1"/>
          <p:nvPr/>
        </p:nvSpPr>
        <p:spPr>
          <a:xfrm>
            <a:off x="107504" y="292494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Theory</a:t>
            </a:r>
            <a:r>
              <a:rPr lang="en-US" altLang="en-US" dirty="0"/>
              <a:t>-has evidence, cannot be proven 100-percent, usually historical</a:t>
            </a:r>
          </a:p>
          <a:p>
            <a:pPr eaLnBrk="1" hangingPunct="1"/>
            <a:endParaRPr lang="en-US" altLang="en-US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Law</a:t>
            </a:r>
            <a:r>
              <a:rPr lang="en-US" altLang="en-US" dirty="0"/>
              <a:t>-proven over and over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128D-64CA-44D7-8AB9-10EBB011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ＭＳ Ｐゴシック" pitchFamily="-111" charset="-128"/>
              </a:rPr>
              <a:t>Practice Problem:</a:t>
            </a:r>
            <a:endParaRPr lang="en-US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F8BA5FD-4400-4EF6-A191-F63783BDB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5"/>
            <a:ext cx="2679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75BE6-0194-4F9A-8B5C-89C7AC56DACC}"/>
              </a:ext>
            </a:extLst>
          </p:cNvPr>
          <p:cNvSpPr txBox="1"/>
          <p:nvPr/>
        </p:nvSpPr>
        <p:spPr>
          <a:xfrm>
            <a:off x="304800" y="914400"/>
            <a:ext cx="4495800" cy="5754688"/>
          </a:xfrm>
          <a:prstGeom prst="rect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300" dirty="0">
                <a:solidFill>
                  <a:srgbClr val="000000"/>
                </a:solidFill>
                <a:latin typeface="Candara" panose="020E0502030303020204" pitchFamily="34" charset="0"/>
              </a:rPr>
              <a:t>You want to determine the effects of a certain fertilizer on the growth of orchids grown in a greenhouse.  Materials that are available to you include:  greenhouse, 100 orchid plants, water, fertilizer, and soil.  You want to know if the orchids will grow best with a weak concentration of fertilizer, a medium concentration of fertilizer, or a high concentration of fertilizer.  How will you design an experiment to test different concentrations of this fertilizer?</a:t>
            </a:r>
          </a:p>
          <a:p>
            <a:pPr eaLnBrk="1" hangingPunct="1">
              <a:defRPr/>
            </a:pPr>
            <a:endParaRPr lang="en-US" altLang="en-US" sz="23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38811-229F-4F48-9094-BBF7432E8744}"/>
              </a:ext>
            </a:extLst>
          </p:cNvPr>
          <p:cNvSpPr txBox="1"/>
          <p:nvPr/>
        </p:nvSpPr>
        <p:spPr>
          <a:xfrm>
            <a:off x="5105400" y="2514600"/>
            <a:ext cx="3810000" cy="3970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State your hypothesis:  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Possible answer: 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I predict that the orchids will grow best with a medium concentration of fertilizer.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44045-04D3-4484-AB38-D3D04A37004B}"/>
              </a:ext>
            </a:extLst>
          </p:cNvPr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ea typeface="+mn-ea"/>
              </a:rPr>
              <a:t>How will you set up a controlled experiment? 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54273AAF-A288-4977-8416-02EACDDA6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23495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D3BE64-4BC5-41AE-8D8F-9154E517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48768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00"/>
              <a:t>Here is one possibility:</a:t>
            </a:r>
          </a:p>
          <a:p>
            <a:pPr eaLnBrk="1" hangingPunct="1"/>
            <a:endParaRPr lang="en-US" altLang="en-US" sz="2300"/>
          </a:p>
          <a:p>
            <a:pPr eaLnBrk="1" hangingPunct="1"/>
            <a:r>
              <a:rPr lang="en-US" altLang="en-US" sz="2300"/>
              <a:t>	The 100 plants will be divided into 4 groups as follows:</a:t>
            </a:r>
          </a:p>
          <a:p>
            <a:pPr eaLnBrk="1" hangingPunct="1"/>
            <a:r>
              <a:rPr lang="en-US" altLang="en-US" sz="2300"/>
              <a:t> </a:t>
            </a:r>
          </a:p>
          <a:p>
            <a:pPr eaLnBrk="1" hangingPunct="1"/>
            <a:r>
              <a:rPr lang="en-US" altLang="en-US" sz="2300"/>
              <a:t> </a:t>
            </a:r>
          </a:p>
          <a:p>
            <a:pPr eaLnBrk="1" hangingPunct="1"/>
            <a:endParaRPr lang="en-US" altLang="en-US" sz="2300"/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36DC765C-A0A3-4F51-9B73-0B340461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733800"/>
            <a:ext cx="2590800" cy="2570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300">
                <a:solidFill>
                  <a:srgbClr val="0000FF"/>
                </a:solidFill>
              </a:rPr>
              <a:t>The plants will be watered daily.</a:t>
            </a:r>
          </a:p>
          <a:p>
            <a:pPr algn="ctr" eaLnBrk="1" hangingPunct="1">
              <a:defRPr/>
            </a:pPr>
            <a:r>
              <a:rPr lang="en-US" sz="2300">
                <a:solidFill>
                  <a:srgbClr val="0000FF"/>
                </a:solidFill>
              </a:rPr>
              <a:t>Over a period of a month, the plants will be measured to see which ones grew the tallest.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45A20-C234-4838-B632-F786BE6F0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DA543-466A-44F6-8EF9-219CFFB88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D75EC-DD57-4A0D-B797-0A167AFE1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75BDB-5A7E-40D2-8F6B-51CE9CCEC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914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B1A4E-5BAC-4374-8497-CAC7537B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Group 1:  25 plants will receive plain water.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3E397-2966-475A-B642-F17D7A31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505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Group 2:  25 plants will receive a weak concentration of fertilizer.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382BE-8EF3-4546-9357-E40AF918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724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Group 3:  25 plants will receive a medium concentration of fertilizer.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BCA24-4F15-4418-A8E6-19EC57C35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Group 4:  25 plants will receive a high concentration of fertilizer.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677" grpId="0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7DF4E1-38FB-4403-AB3B-70F60BE6D2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81100" y="3390900"/>
            <a:ext cx="6858000" cy="76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C5D69F-EB6E-420F-B62A-C1E399656F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FD8855-480F-495B-90CE-58FE8B5523E6}"/>
              </a:ext>
            </a:extLst>
          </p:cNvPr>
          <p:cNvSpPr txBox="1"/>
          <p:nvPr/>
        </p:nvSpPr>
        <p:spPr>
          <a:xfrm>
            <a:off x="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pple Casual"/>
                <a:ea typeface="+mn-ea"/>
                <a:cs typeface="Apple Casual"/>
              </a:rPr>
              <a:t>Control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F085C-3B88-4E07-91FE-2EC53A9746CF}"/>
              </a:ext>
            </a:extLst>
          </p:cNvPr>
          <p:cNvSpPr txBox="1"/>
          <p:nvPr/>
        </p:nvSpPr>
        <p:spPr>
          <a:xfrm>
            <a:off x="4648200" y="0"/>
            <a:ext cx="4648200" cy="64611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pple Casual"/>
                <a:ea typeface="+mn-ea"/>
                <a:cs typeface="Apple Casual"/>
              </a:rPr>
              <a:t>Experimental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72C6E-B8A3-4118-B288-99305A3E0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4958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>
                <a:solidFill>
                  <a:srgbClr val="801A74"/>
                </a:solidFill>
              </a:rPr>
              <a:t>What is the control group in this experiment?  </a:t>
            </a:r>
          </a:p>
          <a:p>
            <a:pPr algn="ctr" eaLnBrk="1" hangingPunct="1"/>
            <a:r>
              <a:rPr lang="en-US" altLang="en-US" sz="3100">
                <a:solidFill>
                  <a:srgbClr val="801A74"/>
                </a:solidFill>
              </a:rPr>
              <a:t>The control group consists of the 25 plants that are receiving plain water.   </a:t>
            </a:r>
          </a:p>
          <a:p>
            <a:pPr algn="ctr" eaLnBrk="1" hangingPunct="1"/>
            <a:endParaRPr lang="en-US" altLang="en-US" sz="3100">
              <a:solidFill>
                <a:srgbClr val="801A7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7E7A0-9D18-4BC2-8EF6-B7EF23F0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276600"/>
            <a:ext cx="4419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900"/>
              <a:t>What is the experimental group in this experiment?</a:t>
            </a:r>
          </a:p>
          <a:p>
            <a:pPr algn="ctr" eaLnBrk="1" hangingPunct="1"/>
            <a:r>
              <a:rPr lang="en-US" altLang="en-US" sz="2900"/>
              <a:t>The experimental group consists of the 75 plants that are receiving various concentrations of fertilizer.</a:t>
            </a:r>
          </a:p>
          <a:p>
            <a:pPr algn="ctr" eaLnBrk="1" hangingPunct="1"/>
            <a:endParaRPr lang="en-US" altLang="en-US" sz="2900"/>
          </a:p>
        </p:txBody>
      </p:sp>
      <p:pic>
        <p:nvPicPr>
          <p:cNvPr id="20488" name="Picture 11">
            <a:extLst>
              <a:ext uri="{FF2B5EF4-FFF2-40B4-BE49-F238E27FC236}">
                <a16:creationId xmlns:a16="http://schemas.microsoft.com/office/drawing/2014/main" id="{6B04AF69-1D0E-4F4D-B0CB-FC9FFBE1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048000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2">
            <a:extLst>
              <a:ext uri="{FF2B5EF4-FFF2-40B4-BE49-F238E27FC236}">
                <a16:creationId xmlns:a16="http://schemas.microsoft.com/office/drawing/2014/main" id="{5565BC2C-A87A-455F-9E17-A03F11D2C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48000" cy="2286000"/>
          </a:xfrm>
          <a:prstGeom prst="rect">
            <a:avLst/>
          </a:prstGeom>
          <a:noFill/>
          <a:ln w="28575">
            <a:solidFill>
              <a:srgbClr val="6962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2BD674-B335-4C27-BBD4-720EE6C5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839200" cy="830263"/>
          </a:xfrm>
          <a:prstGeom prst="rect">
            <a:avLst/>
          </a:prstGeom>
          <a:solidFill>
            <a:srgbClr val="2D2D8A"/>
          </a:solidFill>
          <a:ln w="38100">
            <a:solidFill>
              <a:srgbClr val="CCFFC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62D"/>
                </a:solidFill>
                <a:latin typeface="Charcoal CY" charset="-52"/>
              </a:rPr>
              <a:t>In a “controlled experiment”, all variables must be kept constant except the one variable that is being changed.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EF21D222-381C-45A2-9034-DF88F3E1C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790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0713B-D137-47F5-9469-2384FB4E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71600"/>
            <a:ext cx="5943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>
                <a:solidFill>
                  <a:srgbClr val="FF0000"/>
                </a:solidFill>
                <a:latin typeface="Apple Casual" charset="0"/>
              </a:rPr>
              <a:t>What variables must be kept constant in this experiment?</a:t>
            </a:r>
          </a:p>
          <a:p>
            <a:pPr algn="ctr" eaLnBrk="1" hangingPunct="1"/>
            <a:r>
              <a:rPr lang="en-US" altLang="en-US" sz="3100">
                <a:solidFill>
                  <a:srgbClr val="FF0000"/>
                </a:solidFill>
                <a:latin typeface="Apple Casual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100">
                <a:solidFill>
                  <a:srgbClr val="222268"/>
                </a:solidFill>
              </a:rPr>
              <a:t>All plants must receive the same amount of fluid each day.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100">
                <a:solidFill>
                  <a:srgbClr val="222268"/>
                </a:solidFill>
              </a:rPr>
              <a:t>All plants are grown in pots of equal size.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100">
                <a:solidFill>
                  <a:srgbClr val="222268"/>
                </a:solidFill>
              </a:rPr>
              <a:t>All plants are grown at the same temperature.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100">
                <a:solidFill>
                  <a:srgbClr val="222268"/>
                </a:solidFill>
              </a:rPr>
              <a:t>All plants receive the same amount of sunlight.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7BFB68-7E82-48AB-A5BC-28FAB8910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8458200" cy="12922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 w="38100">
            <a:solidFill>
              <a:srgbClr val="31E03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6962FF"/>
                </a:solidFill>
                <a:latin typeface="+mn-lt"/>
                <a:ea typeface="+mn-ea"/>
              </a:rPr>
              <a:t>What variable is being changed in this experiment?</a:t>
            </a:r>
          </a:p>
          <a:p>
            <a:pPr algn="ctr" eaLnBrk="1" hangingPunct="1">
              <a:defRPr/>
            </a:pPr>
            <a:r>
              <a:rPr lang="en-US" sz="2600" dirty="0">
                <a:solidFill>
                  <a:srgbClr val="6962FF"/>
                </a:solidFill>
                <a:latin typeface="+mn-lt"/>
                <a:ea typeface="+mn-ea"/>
              </a:rPr>
              <a:t>The variable being changed is the amount of fertilizer received by each group of plants.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00C6C-B15C-4015-AF5C-15A3826FD40B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B69112BF-E5FD-427F-A795-B8D124EB5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73B94-BADC-4997-8193-FBB93452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/>
              <a:t>Group 1 (Control Group):  Grew to an average height of 15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2 (Weak conc.):  Grew to an average height of 35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3 (Medium conc.):  Grew to an average height of 28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4 (High conc.):  Grew to an average height of 10 cm.</a:t>
            </a:r>
          </a:p>
          <a:p>
            <a:pPr eaLnBrk="1" hangingPunct="1"/>
            <a:endParaRPr lang="en-US" altLang="en-US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9AD76-3346-4BDD-904E-C91176AEA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7162800" cy="2586038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dirty="0">
                <a:solidFill>
                  <a:schemeClr val="lt1"/>
                </a:solidFill>
                <a:latin typeface="+mn-lt"/>
                <a:ea typeface="+mn-ea"/>
              </a:rPr>
              <a:t>Is your hypothesis supported or disproved by these results?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FFF62D"/>
                </a:solidFill>
                <a:latin typeface="+mn-lt"/>
                <a:ea typeface="+mn-ea"/>
              </a:rPr>
              <a:t>We hypothesized that the orchids would grow best with a medium concentration of fertilizer.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B9D3FF"/>
                </a:solidFill>
                <a:latin typeface="+mn-lt"/>
                <a:ea typeface="+mn-ea"/>
              </a:rPr>
              <a:t>The results do not support this.  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rgbClr val="B1FF26"/>
                </a:solidFill>
                <a:latin typeface="+mn-lt"/>
                <a:ea typeface="+mn-ea"/>
              </a:rPr>
              <a:t>The results disprove our hypothesis.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CF5219-1AB9-4D1C-9EA8-BFCB1EE6A5F6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ln w="38100" cap="flat" cmpd="sng" algn="ctr">
            <a:solidFill>
              <a:srgbClr val="31E0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n>
                  <a:solidFill>
                    <a:srgbClr val="31E038"/>
                  </a:solidFill>
                </a:ln>
                <a:solidFill>
                  <a:srgbClr val="2BC631"/>
                </a:solidFill>
                <a:latin typeface="Arial Black"/>
                <a:cs typeface="Arial Black"/>
              </a:rPr>
              <a:t>After one month of measuring the orchids, the following data is obtained: 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421692C-9545-4B0B-B5D0-0DB955E9A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0780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8D92F48F-8C29-48D5-AC24-FDC53A4F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95400"/>
            <a:ext cx="7086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25" indent="-35401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900"/>
              <a:t>Group 1 (Control Group):  Grew to an average height of 15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2 (Weak conc.):  Grew to an average height of 35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3 (Medium conc.):  Grew to an average height of 28 cm.</a:t>
            </a:r>
          </a:p>
          <a:p>
            <a:pPr eaLnBrk="1" hangingPunct="1"/>
            <a:endParaRPr lang="en-US" altLang="en-US" sz="1900"/>
          </a:p>
          <a:p>
            <a:pPr eaLnBrk="1" hangingPunct="1"/>
            <a:r>
              <a:rPr lang="en-US" altLang="en-US" sz="1900"/>
              <a:t>Group 4 (High conc.):  Grew to an average height of 10 cm.</a:t>
            </a:r>
          </a:p>
          <a:p>
            <a:pPr eaLnBrk="1" hangingPunct="1"/>
            <a:endParaRPr lang="en-US" altLang="en-US" sz="1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3F2FA-A89F-40E3-A7B0-390F862B7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62400"/>
            <a:ext cx="7162800" cy="2678113"/>
          </a:xfrm>
          <a:prstGeom prst="rect">
            <a:avLst/>
          </a:prstGeom>
          <a:solidFill>
            <a:srgbClr val="2D2D8A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What is your conclusion based on these results?  </a:t>
            </a:r>
          </a:p>
          <a:p>
            <a:pPr marL="284163" indent="-284163" eaLnBrk="1" hangingPunct="1"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FF44FF"/>
                </a:solidFill>
                <a:latin typeface="+mn-lt"/>
                <a:ea typeface="+mn-ea"/>
              </a:rPr>
              <a:t>Orchids grow best with a weak concentration of fertilizer.</a:t>
            </a:r>
          </a:p>
          <a:p>
            <a:pPr marL="284163" indent="-284163" eaLnBrk="1" hangingPunct="1"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B9D3FF"/>
                </a:solidFill>
                <a:latin typeface="+mn-lt"/>
                <a:ea typeface="+mn-ea"/>
              </a:rPr>
              <a:t>At medium to high concentrations, plant growth is inhibited.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2A0FDA-EED5-4E4E-89CF-3AE0060F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519362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480FEC-4B87-4C96-89E4-CB8C2A36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Variables Vocab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68CBE5-01F9-4C1A-BBE7-AC090198F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4362" cy="4525963"/>
          </a:xfrm>
        </p:spPr>
        <p:txBody>
          <a:bodyPr/>
          <a:lstStyle/>
          <a:p>
            <a:r>
              <a:rPr lang="en-US" b="1" dirty="0"/>
              <a:t>Independent (manipulated)-</a:t>
            </a:r>
            <a:r>
              <a:rPr lang="en-US" dirty="0"/>
              <a:t>what the scientists changes </a:t>
            </a:r>
          </a:p>
          <a:p>
            <a:r>
              <a:rPr lang="en-US" b="1" dirty="0"/>
              <a:t>Dependent (responding)-</a:t>
            </a:r>
            <a:r>
              <a:rPr lang="en-US" dirty="0"/>
              <a:t>what the scientists measures</a:t>
            </a:r>
          </a:p>
          <a:p>
            <a:r>
              <a:rPr lang="en-US" b="1" dirty="0"/>
              <a:t>Control-</a:t>
            </a:r>
            <a:r>
              <a:rPr lang="en-US" dirty="0"/>
              <a:t>baseline, do nothing to</a:t>
            </a:r>
          </a:p>
          <a:p>
            <a:r>
              <a:rPr lang="en-US" b="1" dirty="0"/>
              <a:t>Constants-</a:t>
            </a:r>
            <a:r>
              <a:rPr lang="en-US" dirty="0"/>
              <a:t>keep the same in lab</a:t>
            </a:r>
          </a:p>
        </p:txBody>
      </p:sp>
    </p:spTree>
    <p:extLst>
      <p:ext uri="{BB962C8B-B14F-4D97-AF65-F5344CB8AC3E}">
        <p14:creationId xmlns:p14="http://schemas.microsoft.com/office/powerpoint/2010/main" val="3829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g over san francisco">
            <a:extLst>
              <a:ext uri="{FF2B5EF4-FFF2-40B4-BE49-F238E27FC236}">
                <a16:creationId xmlns:a16="http://schemas.microsoft.com/office/drawing/2014/main" id="{21E108B3-FF68-4543-A4B1-FAA81359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75220"/>
            <a:ext cx="10512660" cy="70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7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ypes of graphs">
            <a:extLst>
              <a:ext uri="{FF2B5EF4-FFF2-40B4-BE49-F238E27FC236}">
                <a16:creationId xmlns:a16="http://schemas.microsoft.com/office/drawing/2014/main" id="{42CF579D-9EF8-47B9-9C6A-FCB64E03F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75" y="1340768"/>
            <a:ext cx="9727750" cy="50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9F566B-E2D7-4263-A843-7230419B2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Your Data</a:t>
            </a:r>
          </a:p>
        </p:txBody>
      </p:sp>
    </p:spTree>
    <p:extLst>
      <p:ext uri="{BB962C8B-B14F-4D97-AF65-F5344CB8AC3E}">
        <p14:creationId xmlns:p14="http://schemas.microsoft.com/office/powerpoint/2010/main" val="285458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85EB-0631-444E-BFE3-A1FB8EDB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Measurement: English vs. Metric</a:t>
            </a:r>
          </a:p>
        </p:txBody>
      </p:sp>
      <p:pic>
        <p:nvPicPr>
          <p:cNvPr id="4098" name="Picture 2" descr="Image result for metric units">
            <a:extLst>
              <a:ext uri="{FF2B5EF4-FFF2-40B4-BE49-F238E27FC236}">
                <a16:creationId xmlns:a16="http://schemas.microsoft.com/office/drawing/2014/main" id="{5AA4B832-AE36-4B1B-A67F-D1585640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3" y="2204864"/>
            <a:ext cx="6126494" cy="32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4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223" y="1335056"/>
            <a:ext cx="6401723" cy="4514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7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vs. Metric Units of Length</a:t>
            </a: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850117" y="2426568"/>
            <a:ext cx="280035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</a:rPr>
              <a:t>Which is longer?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</a:rPr>
              <a:t>A.  1 mile or 1 kilometer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</a:rPr>
              <a:t>B. 1 yard or 1 meter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</a:rPr>
              <a:t>C. 1 inch or 1 centimeter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267526" y="2581870"/>
            <a:ext cx="6215063" cy="985839"/>
            <a:chOff x="432" y="828"/>
            <a:chExt cx="5220" cy="828"/>
          </a:xfrm>
        </p:grpSpPr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3120" y="828"/>
              <a:ext cx="2532" cy="828"/>
              <a:chOff x="2160" y="1356"/>
              <a:chExt cx="2532" cy="828"/>
            </a:xfrm>
          </p:grpSpPr>
          <p:sp>
            <p:nvSpPr>
              <p:cNvPr id="8" name="Text Box 50"/>
              <p:cNvSpPr txBox="1">
                <a:spLocks noChangeArrowheads="1"/>
              </p:cNvSpPr>
              <p:nvPr/>
            </p:nvSpPr>
            <p:spPr bwMode="auto">
              <a:xfrm>
                <a:off x="2650" y="1874"/>
                <a:ext cx="1515" cy="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dirty="0">
                    <a:latin typeface="Times New Roman" panose="02020603050405020304" pitchFamily="18" charset="0"/>
                  </a:rPr>
                  <a:t>1.6 kilometers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784" y="1356"/>
                <a:ext cx="1908" cy="3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dirty="0">
                    <a:latin typeface="Times New Roman" panose="02020603050405020304" pitchFamily="18" charset="0"/>
                  </a:rPr>
                  <a:t>1 mile</a:t>
                </a:r>
              </a:p>
            </p:txBody>
          </p:sp>
          <p:sp>
            <p:nvSpPr>
              <p:cNvPr id="10" name="Line 60"/>
              <p:cNvSpPr>
                <a:spLocks noChangeShapeType="1"/>
              </p:cNvSpPr>
              <p:nvPr/>
            </p:nvSpPr>
            <p:spPr bwMode="auto">
              <a:xfrm>
                <a:off x="2160" y="1728"/>
                <a:ext cx="225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>
                <a:off x="2160" y="1853"/>
                <a:ext cx="2256" cy="0"/>
                <a:chOff x="2160" y="1920"/>
                <a:chExt cx="2256" cy="0"/>
              </a:xfrm>
            </p:grpSpPr>
            <p:sp>
              <p:nvSpPr>
                <p:cNvPr id="12" name="Line 62"/>
                <p:cNvSpPr>
                  <a:spLocks noChangeShapeType="1"/>
                </p:cNvSpPr>
                <p:nvPr/>
              </p:nvSpPr>
              <p:spPr bwMode="auto">
                <a:xfrm>
                  <a:off x="2160" y="1920"/>
                  <a:ext cx="1248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3" name="Line 64"/>
                <p:cNvSpPr>
                  <a:spLocks noChangeShapeType="1"/>
                </p:cNvSpPr>
                <p:nvPr/>
              </p:nvSpPr>
              <p:spPr bwMode="auto">
                <a:xfrm>
                  <a:off x="3408" y="1920"/>
                  <a:ext cx="1008" cy="0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7" name="Oval 70"/>
            <p:cNvSpPr>
              <a:spLocks noChangeArrowheads="1"/>
            </p:cNvSpPr>
            <p:nvPr/>
          </p:nvSpPr>
          <p:spPr bwMode="auto">
            <a:xfrm>
              <a:off x="432" y="1008"/>
              <a:ext cx="62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2006393" y="3260025"/>
            <a:ext cx="5093494" cy="3083237"/>
            <a:chOff x="1152" y="1376"/>
            <a:chExt cx="4278" cy="2814"/>
          </a:xfrm>
        </p:grpSpPr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3168" y="2016"/>
              <a:ext cx="2262" cy="2174"/>
              <a:chOff x="288" y="2208"/>
              <a:chExt cx="2262" cy="2174"/>
            </a:xfrm>
          </p:grpSpPr>
          <p:pic>
            <p:nvPicPr>
              <p:cNvPr id="17" name="Picture 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208"/>
                <a:ext cx="2262" cy="15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56"/>
              <p:cNvSpPr txBox="1">
                <a:spLocks noChangeArrowheads="1"/>
              </p:cNvSpPr>
              <p:nvPr/>
            </p:nvSpPr>
            <p:spPr bwMode="auto">
              <a:xfrm>
                <a:off x="555" y="3792"/>
                <a:ext cx="1728" cy="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1 yard = 0.9444 meters</a:t>
                </a:r>
              </a:p>
            </p:txBody>
          </p:sp>
        </p:grpSp>
        <p:sp>
          <p:nvSpPr>
            <p:cNvPr id="16" name="Oval 71"/>
            <p:cNvSpPr>
              <a:spLocks noChangeArrowheads="1"/>
            </p:cNvSpPr>
            <p:nvPr/>
          </p:nvSpPr>
          <p:spPr bwMode="auto">
            <a:xfrm>
              <a:off x="1152" y="1376"/>
              <a:ext cx="76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724090" y="3703204"/>
            <a:ext cx="3257550" cy="2618185"/>
            <a:chOff x="144" y="1728"/>
            <a:chExt cx="2736" cy="2199"/>
          </a:xfrm>
        </p:grpSpPr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144" y="2400"/>
              <a:ext cx="2736" cy="1527"/>
              <a:chOff x="336" y="2856"/>
              <a:chExt cx="2736" cy="1527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000"/>
              <a:stretch>
                <a:fillRect/>
              </a:stretch>
            </p:blipFill>
            <p:spPr bwMode="auto">
              <a:xfrm>
                <a:off x="336" y="2856"/>
                <a:ext cx="273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1" b="66669"/>
              <a:stretch>
                <a:fillRect/>
              </a:stretch>
            </p:blipFill>
            <p:spPr bwMode="auto">
              <a:xfrm>
                <a:off x="336" y="3348"/>
                <a:ext cx="273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816" y="3840"/>
                <a:ext cx="1680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>
                    <a:latin typeface="Times New Roman" panose="02020603050405020304" pitchFamily="18" charset="0"/>
                  </a:rPr>
                  <a:t>1 inch = 2.54 centimeters</a:t>
                </a:r>
              </a:p>
            </p:txBody>
          </p:sp>
        </p:grp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336" y="1728"/>
              <a:ext cx="76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139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276028"/>
            <a:ext cx="7904297" cy="409607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The basic unit of length in the metric system in the </a:t>
            </a:r>
            <a:r>
              <a:rPr lang="en-US" altLang="en-US" sz="2800" b="1" dirty="0"/>
              <a:t>meter</a:t>
            </a:r>
            <a:r>
              <a:rPr lang="en-US" altLang="en-US" sz="2800" dirty="0"/>
              <a:t> and is represented by a lowercase </a:t>
            </a:r>
            <a:r>
              <a:rPr lang="en-US" altLang="en-US" sz="2800" b="1" dirty="0"/>
              <a:t>m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683568" y="338977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TRIVIA! Which is larger?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66216" y="4243709"/>
            <a:ext cx="7594216" cy="1921595"/>
            <a:chOff x="432" y="3408"/>
            <a:chExt cx="4944" cy="1124"/>
          </a:xfrm>
        </p:grpSpPr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432" y="3408"/>
              <a:ext cx="244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+mj-lt"/>
                </a:rPr>
                <a:t>A. 1 meter or 105 centimeters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+mj-lt"/>
                </a:rPr>
                <a:t>B. 4 kilometers or 4400 meters</a:t>
              </a: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688" y="3408"/>
              <a:ext cx="2688" cy="1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+mn-lt"/>
                </a:rPr>
                <a:t>C. 12 centimeters or 102 millimeters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+mn-lt"/>
                </a:rPr>
                <a:t>D. 1200 millimeters or 1 meter</a:t>
              </a:r>
            </a:p>
          </p:txBody>
        </p:sp>
      </p:grpSp>
      <p:sp>
        <p:nvSpPr>
          <p:cNvPr id="8" name="Rectangle 38"/>
          <p:cNvSpPr>
            <a:spLocks noChangeArrowheads="1"/>
          </p:cNvSpPr>
          <p:nvPr/>
        </p:nvSpPr>
        <p:spPr bwMode="auto">
          <a:xfrm>
            <a:off x="2339752" y="4252042"/>
            <a:ext cx="1647066" cy="31811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4740854" y="4252042"/>
            <a:ext cx="1487330" cy="2857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Rectangle 40"/>
          <p:cNvSpPr>
            <a:spLocks noChangeArrowheads="1"/>
          </p:cNvSpPr>
          <p:nvPr/>
        </p:nvSpPr>
        <p:spPr bwMode="auto">
          <a:xfrm>
            <a:off x="2803709" y="4669196"/>
            <a:ext cx="1336243" cy="2857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4739574" y="4669196"/>
            <a:ext cx="1704634" cy="2857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991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vs. Metric Units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22221"/>
            <a:ext cx="6571059" cy="2562225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b="1" dirty="0"/>
              <a:t>TRIVIA: Which is larger?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/>
              <a:t>1.  1 Pound or 100 Grams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/>
              <a:t>2. 1 Pound or 1 Kilogram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/>
              <a:t>3. 1 Ounce or 1000 Milligrams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1198994" y="1496208"/>
            <a:ext cx="5905500" cy="1885950"/>
            <a:chOff x="368" y="624"/>
            <a:chExt cx="4960" cy="1584"/>
          </a:xfrm>
        </p:grpSpPr>
        <p:sp>
          <p:nvSpPr>
            <p:cNvPr id="5" name="Oval 70"/>
            <p:cNvSpPr>
              <a:spLocks noChangeArrowheads="1"/>
            </p:cNvSpPr>
            <p:nvPr/>
          </p:nvSpPr>
          <p:spPr bwMode="auto">
            <a:xfrm>
              <a:off x="368" y="1008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3312" y="624"/>
              <a:ext cx="2016" cy="1584"/>
              <a:chOff x="3312" y="624"/>
              <a:chExt cx="2016" cy="1584"/>
            </a:xfrm>
          </p:grpSpPr>
          <p:pic>
            <p:nvPicPr>
              <p:cNvPr id="7" name="Picture 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00" t="5984" r="12164" b="8626"/>
              <a:stretch>
                <a:fillRect/>
              </a:stretch>
            </p:blipFill>
            <p:spPr bwMode="auto">
              <a:xfrm>
                <a:off x="3312" y="624"/>
                <a:ext cx="2016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1656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 dirty="0">
                    <a:latin typeface="Times New Roman" panose="02020603050405020304" pitchFamily="18" charset="0"/>
                  </a:rPr>
                  <a:t>1 pound = 453.6 grams</a:t>
                </a:r>
              </a:p>
            </p:txBody>
          </p:sp>
        </p:grp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1067915" y="2996952"/>
            <a:ext cx="3200400" cy="2190750"/>
            <a:chOff x="288" y="1720"/>
            <a:chExt cx="2688" cy="1840"/>
          </a:xfrm>
        </p:grpSpPr>
        <p:sp>
          <p:nvSpPr>
            <p:cNvPr id="10" name="Oval 74"/>
            <p:cNvSpPr>
              <a:spLocks noChangeArrowheads="1"/>
            </p:cNvSpPr>
            <p:nvPr/>
          </p:nvSpPr>
          <p:spPr bwMode="auto">
            <a:xfrm>
              <a:off x="336" y="1720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1" name="Picture 8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00"/>
              <a:ext cx="115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86"/>
            <p:cNvSpPr txBox="1">
              <a:spLocks noChangeArrowheads="1"/>
            </p:cNvSpPr>
            <p:nvPr/>
          </p:nvSpPr>
          <p:spPr bwMode="auto">
            <a:xfrm>
              <a:off x="1488" y="2784"/>
              <a:ext cx="1488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/>
                <a:t>1 ounce of gold = 28,349.5 milligrams</a:t>
              </a:r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2653486" y="2515717"/>
            <a:ext cx="6194091" cy="2841734"/>
            <a:chOff x="336" y="1360"/>
            <a:chExt cx="5040" cy="2536"/>
          </a:xfrm>
        </p:grpSpPr>
        <p:sp>
          <p:nvSpPr>
            <p:cNvPr id="14" name="Oval 71"/>
            <p:cNvSpPr>
              <a:spLocks noChangeArrowheads="1"/>
            </p:cNvSpPr>
            <p:nvPr/>
          </p:nvSpPr>
          <p:spPr bwMode="auto">
            <a:xfrm>
              <a:off x="336" y="1360"/>
              <a:ext cx="105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5" name="Picture 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2"/>
            <a:stretch>
              <a:fillRect/>
            </a:stretch>
          </p:blipFill>
          <p:spPr bwMode="auto">
            <a:xfrm>
              <a:off x="3408" y="2304"/>
              <a:ext cx="1056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0"/>
            <p:cNvSpPr txBox="1">
              <a:spLocks noChangeArrowheads="1"/>
            </p:cNvSpPr>
            <p:nvPr/>
          </p:nvSpPr>
          <p:spPr bwMode="auto">
            <a:xfrm>
              <a:off x="4320" y="3072"/>
              <a:ext cx="1056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 kilogram = </a:t>
              </a:r>
              <a:br>
                <a:rPr lang="en-US" altLang="en-US" sz="1800" dirty="0">
                  <a:latin typeface="Times New Roman" panose="02020603050405020304" pitchFamily="18" charset="0"/>
                </a:rPr>
              </a:br>
              <a:r>
                <a:rPr lang="en-US" altLang="en-US" sz="1800" dirty="0">
                  <a:latin typeface="Times New Roman" panose="02020603050405020304" pitchFamily="18" charset="0"/>
                </a:rPr>
                <a:t>2.2 pounds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3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b="1" dirty="0"/>
              <a:t>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606" y="1078014"/>
            <a:ext cx="7720787" cy="24055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b="1" dirty="0"/>
              <a:t>Mass refers to the amount of matter in an object.</a:t>
            </a:r>
          </a:p>
        </p:txBody>
      </p:sp>
      <p:sp>
        <p:nvSpPr>
          <p:cNvPr id="5" name="Rectangle 4"/>
          <p:cNvSpPr/>
          <p:nvPr/>
        </p:nvSpPr>
        <p:spPr>
          <a:xfrm rot="1062998">
            <a:off x="1719745" y="2435243"/>
            <a:ext cx="606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kg</a:t>
            </a:r>
            <a:endParaRPr lang="en-US" sz="2700" dirty="0"/>
          </a:p>
        </p:txBody>
      </p:sp>
      <p:sp>
        <p:nvSpPr>
          <p:cNvPr id="6" name="WordArt 28"/>
          <p:cNvSpPr>
            <a:spLocks noChangeArrowheads="1" noChangeShapeType="1" noTextEdit="1"/>
          </p:cNvSpPr>
          <p:nvPr/>
        </p:nvSpPr>
        <p:spPr bwMode="auto">
          <a:xfrm rot="20203666">
            <a:off x="4312462" y="1965324"/>
            <a:ext cx="263129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7" name="WordArt 30"/>
          <p:cNvSpPr>
            <a:spLocks noChangeArrowheads="1" noChangeShapeType="1" noTextEdit="1"/>
          </p:cNvSpPr>
          <p:nvPr/>
        </p:nvSpPr>
        <p:spPr bwMode="auto">
          <a:xfrm rot="634339">
            <a:off x="3833726" y="3048658"/>
            <a:ext cx="3429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cg</a:t>
            </a:r>
          </a:p>
        </p:txBody>
      </p:sp>
      <p:sp>
        <p:nvSpPr>
          <p:cNvPr id="8" name="WordArt 31"/>
          <p:cNvSpPr>
            <a:spLocks noChangeArrowheads="1" noChangeShapeType="1" noTextEdit="1"/>
          </p:cNvSpPr>
          <p:nvPr/>
        </p:nvSpPr>
        <p:spPr bwMode="auto">
          <a:xfrm rot="20680671">
            <a:off x="5421764" y="2418862"/>
            <a:ext cx="49914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mg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796250" y="400503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TRIVIA! Which is larger?</a:t>
            </a:r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457200" y="4419116"/>
            <a:ext cx="8783274" cy="1753793"/>
            <a:chOff x="432" y="3408"/>
            <a:chExt cx="4944" cy="1473"/>
          </a:xfrm>
        </p:grpSpPr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432" y="3408"/>
              <a:ext cx="2448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+mn-lt"/>
                </a:rPr>
                <a:t>A. 1 kilogram or 1500 grams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+mn-lt"/>
                </a:rPr>
                <a:t>B. 1200 milligrams or 1 gram</a:t>
              </a:r>
            </a:p>
          </p:txBody>
        </p:sp>
        <p:sp>
          <p:nvSpPr>
            <p:cNvPr id="12" name="Text Box 35"/>
            <p:cNvSpPr txBox="1">
              <a:spLocks noChangeArrowheads="1"/>
            </p:cNvSpPr>
            <p:nvPr/>
          </p:nvSpPr>
          <p:spPr bwMode="auto">
            <a:xfrm>
              <a:off x="2688" y="3408"/>
              <a:ext cx="2688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+mj-lt"/>
                </a:rPr>
                <a:t>C. 12 milligrams or 12 kilograms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+mj-lt"/>
                </a:rPr>
                <a:t>D. 4 kilograms or 4500 grams</a:t>
              </a:r>
            </a:p>
          </p:txBody>
        </p:sp>
      </p:grpSp>
      <p:pic>
        <p:nvPicPr>
          <p:cNvPr id="17" name="Picture 16" descr="im06 kil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236" y="1612777"/>
            <a:ext cx="1817666" cy="2672987"/>
          </a:xfrm>
          <a:prstGeom prst="rect">
            <a:avLst/>
          </a:prstGeom>
          <a:noFill/>
        </p:spPr>
      </p:pic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2804195" y="4434351"/>
            <a:ext cx="1639831" cy="49104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7153195" y="4347832"/>
            <a:ext cx="1989844" cy="5775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888798" y="5054123"/>
            <a:ext cx="2171033" cy="34816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38"/>
          <p:cNvSpPr>
            <a:spLocks noChangeArrowheads="1"/>
          </p:cNvSpPr>
          <p:nvPr/>
        </p:nvSpPr>
        <p:spPr bwMode="auto">
          <a:xfrm>
            <a:off x="6904236" y="4959472"/>
            <a:ext cx="1989844" cy="577561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566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470" y="188640"/>
            <a:ext cx="6571060" cy="530223"/>
          </a:xfrm>
        </p:spPr>
        <p:txBody>
          <a:bodyPr/>
          <a:lstStyle/>
          <a:p>
            <a:r>
              <a:rPr lang="en-US" b="1" dirty="0"/>
              <a:t>Measuring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60B14-0E84-4454-9F68-57A2B1E5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218992"/>
            <a:ext cx="8982956" cy="47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76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7" y="1340769"/>
            <a:ext cx="7666223" cy="4031332"/>
          </a:xfrm>
        </p:spPr>
        <p:txBody>
          <a:bodyPr>
            <a:noAutofit/>
          </a:bodyPr>
          <a:lstStyle/>
          <a:p>
            <a:r>
              <a:rPr lang="en-US" sz="2400" b="1" dirty="0"/>
              <a:t>Volume is the space occupied by an object. </a:t>
            </a:r>
          </a:p>
          <a:p>
            <a:r>
              <a:rPr lang="en-US" altLang="en-US" sz="2400" dirty="0"/>
              <a:t>The base unit of volume in the metric system in the </a:t>
            </a:r>
            <a:r>
              <a:rPr lang="en-US" altLang="en-US" sz="2400" b="1" dirty="0"/>
              <a:t>liter</a:t>
            </a:r>
            <a:r>
              <a:rPr lang="en-US" altLang="en-US" sz="2400" dirty="0"/>
              <a:t> and is represented by </a:t>
            </a:r>
            <a:r>
              <a:rPr lang="en-US" altLang="en-US" sz="2400" b="1" dirty="0"/>
              <a:t>L or l</a:t>
            </a:r>
            <a:r>
              <a:rPr lang="en-US" altLang="en-US" sz="2400" dirty="0"/>
              <a:t>.</a:t>
            </a:r>
          </a:p>
        </p:txBody>
      </p:sp>
      <p:pic>
        <p:nvPicPr>
          <p:cNvPr id="4" name="Picture 14" descr="im08 SI volume un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3429000" cy="1507331"/>
          </a:xfrm>
          <a:prstGeom prst="rect">
            <a:avLst/>
          </a:prstGeom>
          <a:noFill/>
        </p:spPr>
      </p:pic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69" y="3243806"/>
            <a:ext cx="26860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vs. Metric Units of Volume</a:t>
            </a:r>
          </a:p>
        </p:txBody>
      </p:sp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866215" y="2405460"/>
            <a:ext cx="37719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Which is larger?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A. 1 liter or 1 gallon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B. 1 liter or 1 quart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C. 1 milliliter or 1 fluid ounce</a:t>
            </a:r>
          </a:p>
        </p:txBody>
      </p: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1115242" y="2855868"/>
            <a:ext cx="2747963" cy="3129507"/>
            <a:chOff x="240" y="1024"/>
            <a:chExt cx="2308" cy="3134"/>
          </a:xfrm>
        </p:grpSpPr>
        <p:sp>
          <p:nvSpPr>
            <p:cNvPr id="12" name="Oval 70"/>
            <p:cNvSpPr>
              <a:spLocks noChangeArrowheads="1"/>
            </p:cNvSpPr>
            <p:nvPr/>
          </p:nvSpPr>
          <p:spPr bwMode="auto">
            <a:xfrm>
              <a:off x="1088" y="1024"/>
              <a:ext cx="864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3" name="Text Box 86"/>
            <p:cNvSpPr txBox="1">
              <a:spLocks noChangeArrowheads="1"/>
            </p:cNvSpPr>
            <p:nvPr/>
          </p:nvSpPr>
          <p:spPr bwMode="auto">
            <a:xfrm>
              <a:off x="288" y="2448"/>
              <a:ext cx="148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1 gallon = 3.79 liters</a:t>
              </a:r>
            </a:p>
          </p:txBody>
        </p:sp>
        <p:sp>
          <p:nvSpPr>
            <p:cNvPr id="14" name="Text Box 93"/>
            <p:cNvSpPr txBox="1">
              <a:spLocks noChangeArrowheads="1"/>
            </p:cNvSpPr>
            <p:nvPr/>
          </p:nvSpPr>
          <p:spPr bwMode="auto">
            <a:xfrm>
              <a:off x="336" y="3696"/>
              <a:ext cx="192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latin typeface="Times New Roman" panose="02020603050405020304" pitchFamily="18" charset="0"/>
                </a:rPr>
                <a:t>It would take approximately 3 ¾ 1-liter bottles to equal a gallon.</a:t>
              </a:r>
            </a:p>
          </p:txBody>
        </p:sp>
        <p:pic>
          <p:nvPicPr>
            <p:cNvPr id="15" name="Picture 9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240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601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25853"/>
            <a:stretch>
              <a:fillRect/>
            </a:stretch>
          </p:blipFill>
          <p:spPr bwMode="auto">
            <a:xfrm>
              <a:off x="963" y="2736"/>
              <a:ext cx="3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39946"/>
            <a:stretch>
              <a:fillRect/>
            </a:stretch>
          </p:blipFill>
          <p:spPr bwMode="auto">
            <a:xfrm>
              <a:off x="1325" y="2736"/>
              <a:ext cx="259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592"/>
              <a:ext cx="9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14"/>
          <p:cNvGrpSpPr>
            <a:grpSpLocks/>
          </p:cNvGrpSpPr>
          <p:nvPr/>
        </p:nvGrpSpPr>
        <p:grpSpPr bwMode="auto">
          <a:xfrm>
            <a:off x="1035231" y="3228975"/>
            <a:ext cx="5829300" cy="2771775"/>
            <a:chOff x="288" y="1368"/>
            <a:chExt cx="4896" cy="2328"/>
          </a:xfrm>
        </p:grpSpPr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288" y="1368"/>
              <a:ext cx="81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7" name="Text Box 107"/>
            <p:cNvSpPr txBox="1">
              <a:spLocks noChangeArrowheads="1"/>
            </p:cNvSpPr>
            <p:nvPr/>
          </p:nvSpPr>
          <p:spPr bwMode="auto">
            <a:xfrm>
              <a:off x="3360" y="2160"/>
              <a:ext cx="18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1 quart = 0.946 liters</a:t>
              </a:r>
            </a:p>
          </p:txBody>
        </p:sp>
        <p:pic>
          <p:nvPicPr>
            <p:cNvPr id="28" name="Picture 1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2424"/>
              <a:ext cx="560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1" r="36633"/>
            <a:stretch>
              <a:fillRect/>
            </a:stretch>
          </p:blipFill>
          <p:spPr bwMode="auto">
            <a:xfrm>
              <a:off x="3632" y="2400"/>
              <a:ext cx="4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2600053" y="2423529"/>
            <a:ext cx="4581525" cy="1820466"/>
            <a:chOff x="1528" y="672"/>
            <a:chExt cx="3848" cy="1529"/>
          </a:xfrm>
        </p:grpSpPr>
        <p:sp>
          <p:nvSpPr>
            <p:cNvPr id="31" name="Oval 74"/>
            <p:cNvSpPr>
              <a:spLocks noChangeArrowheads="1"/>
            </p:cNvSpPr>
            <p:nvPr/>
          </p:nvSpPr>
          <p:spPr bwMode="auto">
            <a:xfrm>
              <a:off x="1528" y="1720"/>
              <a:ext cx="1256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32" name="Text Box 50"/>
            <p:cNvSpPr txBox="1">
              <a:spLocks noChangeArrowheads="1"/>
            </p:cNvSpPr>
            <p:nvPr/>
          </p:nvSpPr>
          <p:spPr bwMode="auto">
            <a:xfrm>
              <a:off x="3936" y="720"/>
              <a:ext cx="1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latin typeface="Times New Roman" panose="02020603050405020304" pitchFamily="18" charset="0"/>
                </a:rPr>
                <a:t>1 fl oz = 29.573 ml</a:t>
              </a:r>
            </a:p>
          </p:txBody>
        </p:sp>
        <p:pic>
          <p:nvPicPr>
            <p:cNvPr id="33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9"/>
            <a:stretch>
              <a:fillRect/>
            </a:stretch>
          </p:blipFill>
          <p:spPr bwMode="auto">
            <a:xfrm>
              <a:off x="3408" y="672"/>
              <a:ext cx="475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05"/>
            <p:cNvSpPr txBox="1">
              <a:spLocks noChangeArrowheads="1"/>
            </p:cNvSpPr>
            <p:nvPr/>
          </p:nvSpPr>
          <p:spPr bwMode="auto">
            <a:xfrm>
              <a:off x="3936" y="960"/>
              <a:ext cx="1440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Times New Roman" panose="02020603050405020304" pitchFamily="18" charset="0"/>
                </a:rPr>
                <a:t>1 12-oz can of soda would equal approximately 355 ml.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8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ust vs no rust">
            <a:extLst>
              <a:ext uri="{FF2B5EF4-FFF2-40B4-BE49-F238E27FC236}">
                <a16:creationId xmlns:a16="http://schemas.microsoft.com/office/drawing/2014/main" id="{B05CB662-2480-4BC2-A7B8-0301BE54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73" y="21744"/>
            <a:ext cx="10974469" cy="683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72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260" y="2983230"/>
            <a:ext cx="5463541" cy="2516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We will use graduated cylinders to find the volume of liquids and other objects.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Read the measurement based on the bottom of the meniscus or curve. When using the real cylinder, make sure you are eye-level with the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7CC16-B804-4DE4-B757-E156EA676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9" y="2614612"/>
            <a:ext cx="2519601" cy="28846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BD7AD8-3416-4903-AA92-217EFC1DEF94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223261" y="4127628"/>
            <a:ext cx="380999" cy="1136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6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Volume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BAEEF-CB4C-49C2-A641-E33E7BDD5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20" y="1196752"/>
            <a:ext cx="7219315" cy="4897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can measure the volume of a regular object using the formula    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	length x width x height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			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2400" dirty="0"/>
              <a:t>We can measure the volume of irregular </a:t>
            </a:r>
          </a:p>
          <a:p>
            <a:pPr marL="0" indent="0">
              <a:buNone/>
            </a:pPr>
            <a:r>
              <a:rPr lang="en-US" sz="2400" dirty="0"/>
              <a:t>object using water displacement.</a:t>
            </a:r>
          </a:p>
          <a:p>
            <a:pPr marL="0" indent="0">
              <a:buNone/>
            </a:pPr>
            <a:r>
              <a:rPr lang="en-US" sz="2400" dirty="0"/>
              <a:t>	Amount of water without object: 			Amount of water with object: 			Difference = Volume:</a:t>
            </a:r>
          </a:p>
        </p:txBody>
      </p:sp>
      <p:pic>
        <p:nvPicPr>
          <p:cNvPr id="1026" name="Picture 2" descr="Image result for cube with length width and height">
            <a:extLst>
              <a:ext uri="{FF2B5EF4-FFF2-40B4-BE49-F238E27FC236}">
                <a16:creationId xmlns:a16="http://schemas.microsoft.com/office/drawing/2014/main" id="{B93C0030-40A3-4EA5-8AE5-D2D561A4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64" y="1651732"/>
            <a:ext cx="1415142" cy="13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0CD781-3C82-4FC4-A210-F286D829E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337" y="3354086"/>
            <a:ext cx="2268663" cy="34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9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2" y="857251"/>
            <a:ext cx="3438797" cy="503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7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484784"/>
            <a:ext cx="5464166" cy="276116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/>
              <a:t>Scale #2: The Kelvin scale</a:t>
            </a:r>
          </a:p>
          <a:p>
            <a:r>
              <a:rPr lang="en-US" sz="2100" dirty="0"/>
              <a:t>Devised by a Scottish physicist and mathematician, William Thomson, who was known as Lord Kelvin. </a:t>
            </a:r>
          </a:p>
          <a:p>
            <a:r>
              <a:rPr lang="en-US" sz="2100" dirty="0"/>
              <a:t>A </a:t>
            </a:r>
            <a:r>
              <a:rPr lang="en-US" sz="2100" dirty="0">
                <a:solidFill>
                  <a:srgbClr val="FF0000"/>
                </a:solidFill>
              </a:rPr>
              <a:t>kelvin (K) </a:t>
            </a:r>
            <a:r>
              <a:rPr lang="en-US" sz="2100" dirty="0"/>
              <a:t>is the SI base unit of temperature. </a:t>
            </a:r>
          </a:p>
          <a:p>
            <a:r>
              <a:rPr lang="en-US" sz="2100" dirty="0"/>
              <a:t>On the Kelvin scale, water freezes at about 273 K and boils at about 373 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82" y="1307409"/>
            <a:ext cx="2557463" cy="41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338" y="116632"/>
            <a:ext cx="7373323" cy="474913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700" dirty="0"/>
              <a:t>			</a:t>
            </a:r>
          </a:p>
          <a:p>
            <a:pPr marL="0" lvl="1" indent="0" algn="ctr">
              <a:buNone/>
            </a:pPr>
            <a:r>
              <a:rPr lang="en-US" sz="3600" b="1" dirty="0"/>
              <a:t>Density= Mass/Volume </a:t>
            </a:r>
          </a:p>
          <a:p>
            <a:pPr marL="0" lvl="1" indent="0">
              <a:buNone/>
            </a:pPr>
            <a:endParaRPr lang="en-US" sz="1800" dirty="0"/>
          </a:p>
          <a:p>
            <a:r>
              <a:rPr lang="en-US" sz="2100" dirty="0"/>
              <a:t>Comparison of </a:t>
            </a:r>
            <a:r>
              <a:rPr lang="en-US" sz="2100" b="1" dirty="0"/>
              <a:t>how much space a particular amount of matter occupies</a:t>
            </a:r>
            <a:r>
              <a:rPr lang="en-US" sz="2100" dirty="0"/>
              <a:t> – how packed or crowded (feathers vs. lead).  </a:t>
            </a:r>
          </a:p>
          <a:p>
            <a:r>
              <a:rPr lang="en-US" sz="2100" dirty="0"/>
              <a:t>Each material has a unique density that can be used to identify it </a:t>
            </a:r>
          </a:p>
          <a:p>
            <a:pPr marL="0" lvl="1" indent="0">
              <a:buNone/>
            </a:pPr>
            <a:r>
              <a:rPr lang="en-US" sz="1800" dirty="0"/>
              <a:t>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4655" y="2717528"/>
            <a:ext cx="5756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5122" name="Picture 2" descr="Image result for density cubes">
            <a:extLst>
              <a:ext uri="{FF2B5EF4-FFF2-40B4-BE49-F238E27FC236}">
                <a16:creationId xmlns:a16="http://schemas.microsoft.com/office/drawing/2014/main" id="{486CFEA5-BA32-4EE9-B582-487DC9AA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75" y="3346192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 ton of feathers and a ton of stones which is heavier">
            <a:extLst>
              <a:ext uri="{FF2B5EF4-FFF2-40B4-BE49-F238E27FC236}">
                <a16:creationId xmlns:a16="http://schemas.microsoft.com/office/drawing/2014/main" id="{BB1DF450-DFF4-4948-94CA-066E25C2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" y="3573016"/>
            <a:ext cx="9056568" cy="28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630100" y="2494387"/>
            <a:ext cx="1314444" cy="5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sp>
      <p:sp>
        <p:nvSpPr>
          <p:cNvPr id="31" name="Shape 31"/>
          <p:cNvSpPr txBox="1"/>
          <p:nvPr/>
        </p:nvSpPr>
        <p:spPr>
          <a:xfrm>
            <a:off x="3134326" y="1829617"/>
            <a:ext cx="599113" cy="1259192"/>
          </a:xfrm>
          <a:prstGeom prst="rect">
            <a:avLst/>
          </a:prstGeom>
        </p:spPr>
        <p:txBody>
          <a:bodyPr lIns="25718" tIns="25718" rIns="25718" bIns="25718" anchor="t" anchorCtr="0">
            <a:spAutoFit/>
          </a:bodyPr>
          <a:lstStyle/>
          <a:p>
            <a:pPr>
              <a:lnSpc>
                <a:spcPct val="120052"/>
              </a:lnSpc>
            </a:pPr>
            <a:r>
              <a:rPr lang="en-US" sz="7199" dirty="0">
                <a:latin typeface="Arial"/>
                <a:ea typeface="Arial"/>
                <a:cs typeface="Arial"/>
                <a:sym typeface="Arial"/>
              </a:rPr>
              <a:t>D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3950148" y="1783081"/>
            <a:ext cx="586018" cy="1259192"/>
          </a:xfrm>
          <a:prstGeom prst="rect">
            <a:avLst/>
          </a:prstGeom>
        </p:spPr>
        <p:txBody>
          <a:bodyPr lIns="25718" tIns="25718" rIns="25718" bIns="25718" anchor="t" anchorCtr="0">
            <a:spAutoFit/>
          </a:bodyPr>
          <a:lstStyle/>
          <a:p>
            <a:pPr>
              <a:lnSpc>
                <a:spcPct val="120052"/>
              </a:lnSpc>
            </a:pPr>
            <a:r>
              <a:rPr lang="en-US" sz="7199" dirty="0">
                <a:latin typeface="Arial"/>
                <a:ea typeface="Arial"/>
                <a:cs typeface="Arial"/>
                <a:sym typeface="Arial"/>
              </a:rPr>
              <a:t>=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4880609" y="1279251"/>
            <a:ext cx="813426" cy="1259192"/>
          </a:xfrm>
          <a:prstGeom prst="rect">
            <a:avLst/>
          </a:prstGeom>
        </p:spPr>
        <p:txBody>
          <a:bodyPr lIns="25718" tIns="25718" rIns="25718" bIns="25718" anchor="t" anchorCtr="0">
            <a:spAutoFit/>
          </a:bodyPr>
          <a:lstStyle/>
          <a:p>
            <a:pPr>
              <a:lnSpc>
                <a:spcPct val="120052"/>
              </a:lnSpc>
            </a:pPr>
            <a:r>
              <a:rPr lang="en-US" sz="7199" dirty="0">
                <a:latin typeface="Arial"/>
                <a:ea typeface="Arial"/>
                <a:cs typeface="Arial"/>
                <a:sym typeface="Arial"/>
              </a:rPr>
              <a:t>M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4956810" y="2319523"/>
            <a:ext cx="661027" cy="1259192"/>
          </a:xfrm>
          <a:prstGeom prst="rect">
            <a:avLst/>
          </a:prstGeom>
        </p:spPr>
        <p:txBody>
          <a:bodyPr lIns="25718" tIns="25718" rIns="25718" bIns="25718" anchor="t" anchorCtr="0">
            <a:spAutoFit/>
          </a:bodyPr>
          <a:lstStyle/>
          <a:p>
            <a:pPr>
              <a:lnSpc>
                <a:spcPct val="120052"/>
              </a:lnSpc>
            </a:pPr>
            <a:r>
              <a:rPr lang="en-US" sz="7199" dirty="0">
                <a:latin typeface="Arial"/>
                <a:ea typeface="Arial"/>
                <a:cs typeface="Arial"/>
                <a:sym typeface="Arial"/>
              </a:rPr>
              <a:t>V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351828" y="3491754"/>
            <a:ext cx="6377939" cy="1567418"/>
          </a:xfrm>
          <a:prstGeom prst="rect">
            <a:avLst/>
          </a:prstGeom>
        </p:spPr>
        <p:txBody>
          <a:bodyPr wrap="square" lIns="25718" tIns="25718" rIns="25718" bIns="25718" anchor="t" anchorCtr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3000" u="sng" dirty="0"/>
          </a:p>
          <a:p>
            <a:pPr algn="ctr">
              <a:lnSpc>
                <a:spcPct val="120000"/>
              </a:lnSpc>
            </a:pPr>
            <a:r>
              <a:rPr lang="en-US" sz="3000" u="sng" dirty="0"/>
              <a:t>Density Units:</a:t>
            </a:r>
          </a:p>
          <a:p>
            <a:pPr algn="ctr">
              <a:lnSpc>
                <a:spcPct val="120000"/>
              </a:lnSpc>
            </a:pPr>
            <a:r>
              <a:rPr lang="en-US" sz="2430" dirty="0">
                <a:cs typeface="Arial" pitchFamily="34" charset="0"/>
                <a:sym typeface="Arial"/>
              </a:rPr>
              <a:t>g/</a:t>
            </a:r>
            <a:r>
              <a:rPr lang="en-US" sz="2430" dirty="0">
                <a:cs typeface="Arial" pitchFamily="34" charset="0"/>
              </a:rPr>
              <a:t>cm</a:t>
            </a:r>
            <a:r>
              <a:rPr lang="en-US" sz="2430" baseline="30000" dirty="0">
                <a:cs typeface="Arial" pitchFamily="34" charset="0"/>
              </a:rPr>
              <a:t>3</a:t>
            </a:r>
            <a:r>
              <a:rPr lang="en-US" sz="2430" dirty="0">
                <a:cs typeface="Arial" pitchFamily="34" charset="0"/>
              </a:rPr>
              <a:t> or g/mL</a:t>
            </a:r>
          </a:p>
        </p:txBody>
      </p:sp>
    </p:spTree>
    <p:extLst>
      <p:ext uri="{BB962C8B-B14F-4D97-AF65-F5344CB8AC3E}">
        <p14:creationId xmlns:p14="http://schemas.microsoft.com/office/powerpoint/2010/main" val="1328235217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1062990"/>
            <a:ext cx="6446520" cy="19545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025" y="1217296"/>
            <a:ext cx="8389621" cy="4783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30" dirty="0"/>
              <a:t>Example 1: Calculate the density of a substance with a</a:t>
            </a:r>
          </a:p>
          <a:p>
            <a:pPr algn="ctr">
              <a:buNone/>
            </a:pPr>
            <a:r>
              <a:rPr lang="en-US" sz="2430" dirty="0"/>
              <a:t>mass of 24.3 g and a volume of 32.9 </a:t>
            </a:r>
            <a:r>
              <a:rPr lang="en-US" sz="2430" dirty="0" err="1"/>
              <a:t>mL.</a:t>
            </a:r>
            <a:endParaRPr lang="en-US" sz="2430" dirty="0"/>
          </a:p>
          <a:p>
            <a:pPr>
              <a:buNone/>
            </a:pPr>
            <a:endParaRPr lang="en-US" sz="2430" dirty="0"/>
          </a:p>
          <a:p>
            <a:pPr>
              <a:buNone/>
            </a:pPr>
            <a:endParaRPr lang="en-US" sz="2430" dirty="0"/>
          </a:p>
        </p:txBody>
      </p:sp>
    </p:spTree>
    <p:extLst>
      <p:ext uri="{BB962C8B-B14F-4D97-AF65-F5344CB8AC3E}">
        <p14:creationId xmlns:p14="http://schemas.microsoft.com/office/powerpoint/2010/main" val="190041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1062990"/>
            <a:ext cx="6446520" cy="195453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025" y="1217296"/>
            <a:ext cx="8389621" cy="4783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30" dirty="0"/>
              <a:t>Example 1: Calculate the density of a substance with a</a:t>
            </a:r>
          </a:p>
          <a:p>
            <a:pPr algn="ctr">
              <a:buNone/>
            </a:pPr>
            <a:r>
              <a:rPr lang="en-US" sz="2430" dirty="0"/>
              <a:t>mass of 24.3 g and a volume of 32.9 </a:t>
            </a:r>
            <a:r>
              <a:rPr lang="en-US" sz="2430" dirty="0" err="1"/>
              <a:t>mL.</a:t>
            </a:r>
            <a:endParaRPr lang="en-US" sz="2430" dirty="0"/>
          </a:p>
          <a:p>
            <a:pPr>
              <a:buNone/>
            </a:pPr>
            <a:endParaRPr lang="en-US" sz="2430" dirty="0"/>
          </a:p>
          <a:p>
            <a:pPr>
              <a:buNone/>
            </a:pPr>
            <a:endParaRPr lang="en-US" sz="2430" dirty="0"/>
          </a:p>
        </p:txBody>
      </p:sp>
      <p:sp>
        <p:nvSpPr>
          <p:cNvPr id="4" name="Rectangle 3"/>
          <p:cNvSpPr/>
          <p:nvPr/>
        </p:nvSpPr>
        <p:spPr>
          <a:xfrm>
            <a:off x="3721815" y="3171826"/>
            <a:ext cx="191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0.739</a:t>
            </a:r>
            <a:r>
              <a:rPr lang="en-US" sz="1800" dirty="0">
                <a:solidFill>
                  <a:srgbClr val="FF0000"/>
                </a:solidFill>
              </a:rPr>
              <a:t> g/mL</a:t>
            </a:r>
          </a:p>
        </p:txBody>
      </p:sp>
    </p:spTree>
    <p:extLst>
      <p:ext uri="{BB962C8B-B14F-4D97-AF65-F5344CB8AC3E}">
        <p14:creationId xmlns:p14="http://schemas.microsoft.com/office/powerpoint/2010/main" val="51672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1062990"/>
            <a:ext cx="6446520" cy="1903095"/>
          </a:xfrm>
        </p:spPr>
        <p:txBody>
          <a:bodyPr/>
          <a:lstStyle/>
          <a:p>
            <a:r>
              <a:rPr lang="en-US" dirty="0"/>
              <a:t>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712" y="1180555"/>
            <a:ext cx="8474528" cy="46144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dirty="0"/>
              <a:t>Example 2: What is the mass of an object with a</a:t>
            </a:r>
          </a:p>
          <a:p>
            <a:pPr algn="ctr">
              <a:buNone/>
            </a:pPr>
            <a:r>
              <a:rPr lang="en-US" sz="2700" dirty="0"/>
              <a:t>density of 1.25 g/mL and a volume of 227 </a:t>
            </a:r>
            <a:r>
              <a:rPr lang="en-US" sz="2700" dirty="0" err="1"/>
              <a:t>mL.</a:t>
            </a:r>
            <a:endParaRPr lang="en-US" sz="2700" dirty="0"/>
          </a:p>
          <a:p>
            <a:pPr>
              <a:buNone/>
            </a:pPr>
            <a:endParaRPr lang="en-US" sz="2430" dirty="0"/>
          </a:p>
        </p:txBody>
      </p:sp>
    </p:spTree>
    <p:extLst>
      <p:ext uri="{BB962C8B-B14F-4D97-AF65-F5344CB8AC3E}">
        <p14:creationId xmlns:p14="http://schemas.microsoft.com/office/powerpoint/2010/main" val="32525983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0" y="1062990"/>
            <a:ext cx="6446520" cy="1903095"/>
          </a:xfrm>
        </p:spPr>
        <p:txBody>
          <a:bodyPr/>
          <a:lstStyle/>
          <a:p>
            <a:r>
              <a:rPr lang="en-US" dirty="0"/>
              <a:t>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712" y="1180555"/>
            <a:ext cx="8474528" cy="46144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700" dirty="0"/>
              <a:t>Example 2: What is the mass of an object with a</a:t>
            </a:r>
          </a:p>
          <a:p>
            <a:pPr algn="ctr">
              <a:buNone/>
            </a:pPr>
            <a:r>
              <a:rPr lang="en-US" sz="2700" dirty="0"/>
              <a:t>density of 1.25 g/mL and a volume of 227 </a:t>
            </a:r>
            <a:r>
              <a:rPr lang="en-US" sz="2700" dirty="0" err="1"/>
              <a:t>mL</a:t>
            </a:r>
            <a:r>
              <a:rPr lang="en-US" sz="2700" dirty="0" err="1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27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sz="2430" dirty="0"/>
          </a:p>
        </p:txBody>
      </p:sp>
      <p:sp>
        <p:nvSpPr>
          <p:cNvPr id="4" name="Rectangle 3"/>
          <p:cNvSpPr/>
          <p:nvPr/>
        </p:nvSpPr>
        <p:spPr>
          <a:xfrm>
            <a:off x="3572368" y="2966085"/>
            <a:ext cx="19992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FF0000"/>
                </a:solidFill>
              </a:rPr>
              <a:t>284 grams</a:t>
            </a:r>
          </a:p>
        </p:txBody>
      </p:sp>
    </p:spTree>
    <p:extLst>
      <p:ext uri="{BB962C8B-B14F-4D97-AF65-F5344CB8AC3E}">
        <p14:creationId xmlns:p14="http://schemas.microsoft.com/office/powerpoint/2010/main" val="150974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9422146-012D-414A-A82E-A9D041BBA3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/>
              <a:t>What is Science?</a:t>
            </a: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9C673280-B944-43A9-B7D7-367E91A7C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0" y="1268760"/>
            <a:ext cx="188595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74F68655-3FCC-438D-9259-745C487F7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0"/>
            <a:ext cx="210343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E03B8-1749-4667-8DA2-6EFB51708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143000"/>
            <a:ext cx="4743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1) The goal of science is to investigate and understand the natural world, to explain events in the natural world, and to use those explanations to make useful predictions.</a:t>
            </a:r>
          </a:p>
          <a:p>
            <a:pPr eaLnBrk="1" hangingPunct="1"/>
            <a:endParaRPr lang="en-US" altLang="en-US" sz="2000" dirty="0"/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983DF8A3-4904-431E-998E-29E5E4B38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985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5CC6F-BCEF-4E84-9F24-BDD08C542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862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dirty="0"/>
              <a:t>2.  Scientists: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D700D-608B-43BB-B486-9CFF4569B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3657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collect and organize information in a careful, orderly way, looking for patterns and connections between events.</a:t>
            </a:r>
          </a:p>
          <a:p>
            <a:pPr eaLnBrk="1" hangingPunct="1"/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54613-0676-409A-A7A3-FE3357896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0"/>
            <a:ext cx="37338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008000"/>
                </a:solidFill>
              </a:rPr>
              <a:t>3.  Scientists propose ___________ that can be ______ by examining evidence.</a:t>
            </a:r>
          </a:p>
          <a:p>
            <a:pPr eaLnBrk="1" hangingPunct="1"/>
            <a:endParaRPr lang="en-US" altLang="en-US" sz="260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6DF34-18B5-4409-AC04-A05ADFB8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0"/>
            <a:ext cx="2667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</a:rPr>
              <a:t>explanations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51771-2AE3-4535-B767-E047C42BC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32275"/>
            <a:ext cx="182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</a:rPr>
              <a:t>tested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E6BB8-8F50-466A-9658-00397670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57850"/>
            <a:ext cx="4572000" cy="1200150"/>
          </a:xfrm>
          <a:prstGeom prst="rect">
            <a:avLst/>
          </a:prstGeom>
          <a:gradFill rotWithShape="1">
            <a:gsLst>
              <a:gs pos="0">
                <a:srgbClr val="A3A3EF"/>
              </a:gs>
              <a:gs pos="100000">
                <a:srgbClr val="2424A8"/>
              </a:gs>
            </a:gsLst>
            <a:lin ang="54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4.  </a:t>
            </a:r>
            <a:r>
              <a:rPr lang="en-US" b="1" dirty="0">
                <a:solidFill>
                  <a:srgbClr val="FFFF00"/>
                </a:solidFill>
                <a:latin typeface="+mn-lt"/>
                <a:ea typeface="+mn-ea"/>
              </a:rPr>
              <a:t>Science</a:t>
            </a:r>
            <a:r>
              <a:rPr lang="en-US" dirty="0">
                <a:solidFill>
                  <a:srgbClr val="FFFF00"/>
                </a:solidFill>
                <a:latin typeface="+mn-lt"/>
                <a:ea typeface="+mn-ea"/>
              </a:rPr>
              <a:t> is an organized way of using evidence to learn about the natural world.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088" y="1121773"/>
            <a:ext cx="8405949" cy="4673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30" dirty="0"/>
              <a:t>Example 3: What is the volume of an object with a</a:t>
            </a:r>
          </a:p>
          <a:p>
            <a:pPr algn="ctr">
              <a:buNone/>
            </a:pPr>
            <a:r>
              <a:rPr lang="en-US" sz="2430" dirty="0"/>
              <a:t>density of 0.835 g/mL and a mass of 55.5 </a:t>
            </a:r>
          </a:p>
          <a:p>
            <a:pPr algn="ctr">
              <a:buNone/>
            </a:pPr>
            <a:r>
              <a:rPr lang="en-US" sz="2430" dirty="0"/>
              <a:t>grams?</a:t>
            </a:r>
          </a:p>
          <a:p>
            <a:pPr>
              <a:buNone/>
            </a:pPr>
            <a:endParaRPr lang="en-US" sz="2430" dirty="0"/>
          </a:p>
          <a:p>
            <a:pPr algn="ctr">
              <a:buNone/>
            </a:pPr>
            <a:endParaRPr lang="en-US" sz="2430" dirty="0"/>
          </a:p>
        </p:txBody>
      </p:sp>
    </p:spTree>
    <p:extLst>
      <p:ext uri="{BB962C8B-B14F-4D97-AF65-F5344CB8AC3E}">
        <p14:creationId xmlns:p14="http://schemas.microsoft.com/office/powerpoint/2010/main" val="2618897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088" y="1121773"/>
            <a:ext cx="8405949" cy="46732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30" dirty="0"/>
              <a:t>Example 3: What is the volume of an object with a</a:t>
            </a:r>
          </a:p>
          <a:p>
            <a:pPr algn="ctr">
              <a:buNone/>
            </a:pPr>
            <a:r>
              <a:rPr lang="en-US" sz="2430" dirty="0"/>
              <a:t>density of 0.835 g/mL and a mass of 55.5 </a:t>
            </a:r>
          </a:p>
          <a:p>
            <a:pPr algn="ctr">
              <a:buNone/>
            </a:pPr>
            <a:r>
              <a:rPr lang="en-US" sz="2430" dirty="0"/>
              <a:t>grams?</a:t>
            </a:r>
          </a:p>
          <a:p>
            <a:pPr>
              <a:buNone/>
            </a:pPr>
            <a:endParaRPr lang="en-US" sz="2430" dirty="0"/>
          </a:p>
          <a:p>
            <a:pPr algn="ctr">
              <a:buNone/>
            </a:pPr>
            <a:endParaRPr lang="en-US" sz="243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48740" y="1062991"/>
            <a:ext cx="6446520" cy="473201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8765"/>
              <a:buFont typeface="Wingdings 3" charset="2"/>
              <a:buChar char=""/>
              <a:defRPr sz="23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charset="2"/>
              <a:buNone/>
            </a:pPr>
            <a:endParaRPr lang="en-US" sz="2430" dirty="0"/>
          </a:p>
          <a:p>
            <a:pPr algn="ctr">
              <a:buFont typeface="Wingdings 3" charset="2"/>
              <a:buNone/>
            </a:pPr>
            <a:endParaRPr lang="en-US" sz="2430" dirty="0"/>
          </a:p>
          <a:p>
            <a:pPr algn="ctr">
              <a:buFont typeface="Wingdings 3" charset="2"/>
              <a:buNone/>
            </a:pPr>
            <a:endParaRPr lang="en-US" sz="2430" dirty="0"/>
          </a:p>
          <a:p>
            <a:pPr algn="ctr">
              <a:buFont typeface="Wingdings 3" charset="2"/>
              <a:buNone/>
            </a:pPr>
            <a:br>
              <a:rPr lang="en-US" sz="2430" dirty="0"/>
            </a:br>
            <a:endParaRPr lang="en-US" sz="2430" dirty="0"/>
          </a:p>
          <a:p>
            <a:pPr algn="ctr">
              <a:buFont typeface="Wingdings 3" charset="2"/>
              <a:buNone/>
            </a:pPr>
            <a:r>
              <a:rPr lang="en-US" sz="3300" dirty="0">
                <a:solidFill>
                  <a:srgbClr val="FF0000"/>
                </a:solidFill>
              </a:rPr>
              <a:t>66.5 mL</a:t>
            </a:r>
          </a:p>
          <a:p>
            <a:pPr>
              <a:buFont typeface="Wingdings 3" charset="2"/>
              <a:buNone/>
            </a:pPr>
            <a:endParaRPr lang="en-US" sz="1799" dirty="0"/>
          </a:p>
          <a:p>
            <a:pPr>
              <a:buFont typeface="Wingdings 3" charset="2"/>
              <a:buNone/>
            </a:pP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3273309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2544809"/>
            <a:ext cx="6446520" cy="4680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30" dirty="0"/>
              <a:t>Which has greater density:</a:t>
            </a:r>
          </a:p>
          <a:p>
            <a:pPr>
              <a:buNone/>
            </a:pPr>
            <a:r>
              <a:rPr lang="en-US" sz="2160" dirty="0"/>
              <a:t>	</a:t>
            </a:r>
            <a:r>
              <a:rPr lang="en-US" sz="2430" dirty="0"/>
              <a:t>- Object A with a mass of 12.3 g and a volume of 3.5 cm</a:t>
            </a:r>
            <a:r>
              <a:rPr lang="en-US" sz="2160" baseline="30000" dirty="0"/>
              <a:t>3</a:t>
            </a:r>
            <a:endParaRPr lang="en-US" sz="2160" dirty="0"/>
          </a:p>
          <a:p>
            <a:pPr>
              <a:buNone/>
            </a:pPr>
            <a:r>
              <a:rPr lang="en-US" sz="2160" dirty="0"/>
              <a:t>	</a:t>
            </a:r>
            <a:r>
              <a:rPr lang="en-US" sz="2430" dirty="0"/>
              <a:t>- Object B with a mass of 12.3 g and a volume of 2.0 cm</a:t>
            </a:r>
            <a:r>
              <a:rPr lang="en-US" sz="2160" baseline="30000" dirty="0"/>
              <a:t>3</a:t>
            </a:r>
          </a:p>
          <a:p>
            <a:pPr>
              <a:buNone/>
            </a:pPr>
            <a:endParaRPr lang="en-US" sz="2160" baseline="30000" dirty="0"/>
          </a:p>
          <a:p>
            <a:pPr>
              <a:buNone/>
            </a:pPr>
            <a:endParaRPr lang="en-US" sz="2160" baseline="30000" dirty="0"/>
          </a:p>
          <a:p>
            <a:pPr>
              <a:buNone/>
            </a:pPr>
            <a:r>
              <a:rPr lang="en-US" sz="2430" dirty="0"/>
              <a:t>      </a:t>
            </a:r>
            <a:endParaRPr lang="en-US" sz="243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754380" y="1523456"/>
            <a:ext cx="59076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3725190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2544809"/>
            <a:ext cx="8229540" cy="4680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30" dirty="0"/>
              <a:t>Which has greater density:</a:t>
            </a:r>
          </a:p>
          <a:p>
            <a:pPr>
              <a:buNone/>
            </a:pPr>
            <a:r>
              <a:rPr lang="en-US" sz="2160" dirty="0"/>
              <a:t>	</a:t>
            </a:r>
            <a:r>
              <a:rPr lang="en-US" sz="2430" dirty="0"/>
              <a:t>- Object A with a mass of 12.3 g and a volume of 3.5 cm</a:t>
            </a:r>
            <a:r>
              <a:rPr lang="en-US" sz="2160" baseline="30000" dirty="0"/>
              <a:t>3</a:t>
            </a:r>
            <a:endParaRPr lang="en-US" sz="2160" dirty="0"/>
          </a:p>
          <a:p>
            <a:pPr>
              <a:buNone/>
            </a:pPr>
            <a:r>
              <a:rPr lang="en-US" sz="2160" dirty="0"/>
              <a:t>	</a:t>
            </a:r>
            <a:r>
              <a:rPr lang="en-US" sz="2430" dirty="0"/>
              <a:t>- Object B with a mass of 12.3 g and a volume of 2.0 cm</a:t>
            </a:r>
            <a:r>
              <a:rPr lang="en-US" sz="2160" baseline="30000" dirty="0"/>
              <a:t>3</a:t>
            </a:r>
          </a:p>
          <a:p>
            <a:pPr>
              <a:buNone/>
            </a:pPr>
            <a:endParaRPr lang="en-US" sz="2160" baseline="30000" dirty="0"/>
          </a:p>
          <a:p>
            <a:pPr>
              <a:buNone/>
            </a:pPr>
            <a:endParaRPr lang="en-US" sz="2160" baseline="30000" dirty="0"/>
          </a:p>
          <a:p>
            <a:pPr>
              <a:buNone/>
            </a:pPr>
            <a:r>
              <a:rPr lang="en-US" sz="2430" dirty="0"/>
              <a:t>      </a:t>
            </a:r>
            <a:endParaRPr lang="en-US" sz="2430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754380" y="1523456"/>
            <a:ext cx="59076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Example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972051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Object B</a:t>
            </a:r>
          </a:p>
        </p:txBody>
      </p:sp>
    </p:spTree>
    <p:extLst>
      <p:ext uri="{BB962C8B-B14F-4D97-AF65-F5344CB8AC3E}">
        <p14:creationId xmlns:p14="http://schemas.microsoft.com/office/powerpoint/2010/main" val="1978032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63982"/>
            <a:ext cx="7109460" cy="3331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30" dirty="0"/>
              <a:t>Which has greater density</a:t>
            </a:r>
          </a:p>
          <a:p>
            <a:pPr>
              <a:buNone/>
            </a:pPr>
            <a:r>
              <a:rPr lang="en-US" sz="2430" dirty="0"/>
              <a:t>   - Substance A with a mass of 25.0 g and a volume of 5.0 mL</a:t>
            </a:r>
          </a:p>
          <a:p>
            <a:pPr>
              <a:buNone/>
            </a:pPr>
            <a:r>
              <a:rPr lang="en-US" sz="2430" dirty="0"/>
              <a:t>    - Substance B with a mass of 20.0 g and a volume of 5.0 mL</a:t>
            </a:r>
          </a:p>
          <a:p>
            <a:pPr>
              <a:buFontTx/>
              <a:buChar char="-"/>
            </a:pPr>
            <a:endParaRPr lang="en-US" sz="2430" dirty="0"/>
          </a:p>
          <a:p>
            <a:pPr>
              <a:buNone/>
            </a:pPr>
            <a:r>
              <a:rPr lang="en-US" sz="2430" dirty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223" y="1474470"/>
            <a:ext cx="21852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1703417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63982"/>
            <a:ext cx="7109460" cy="3331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30" dirty="0"/>
              <a:t>Which has greater density</a:t>
            </a:r>
          </a:p>
          <a:p>
            <a:pPr>
              <a:buNone/>
            </a:pPr>
            <a:r>
              <a:rPr lang="en-US" sz="2430" dirty="0"/>
              <a:t>   - Substance A with a mass of 25.0 g and a volume of 5.0 mL</a:t>
            </a:r>
          </a:p>
          <a:p>
            <a:pPr>
              <a:buNone/>
            </a:pPr>
            <a:r>
              <a:rPr lang="en-US" sz="2430" dirty="0"/>
              <a:t>    - Substance B with a mass of 20.0 g and a volume of 5.0 mL</a:t>
            </a:r>
          </a:p>
          <a:p>
            <a:pPr>
              <a:buFontTx/>
              <a:buChar char="-"/>
            </a:pPr>
            <a:endParaRPr lang="en-US" sz="2430" dirty="0"/>
          </a:p>
          <a:p>
            <a:pPr>
              <a:buNone/>
            </a:pPr>
            <a:r>
              <a:rPr lang="en-US" sz="2430" dirty="0"/>
              <a:t>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223" y="1474470"/>
            <a:ext cx="218521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Example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277" y="4776109"/>
            <a:ext cx="21276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Substance A</a:t>
            </a:r>
          </a:p>
        </p:txBody>
      </p:sp>
    </p:spTree>
    <p:extLst>
      <p:ext uri="{BB962C8B-B14F-4D97-AF65-F5344CB8AC3E}">
        <p14:creationId xmlns:p14="http://schemas.microsoft.com/office/powerpoint/2010/main" val="494667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Scientific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55" y="1196752"/>
            <a:ext cx="7965077" cy="45600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Scientific notation </a:t>
            </a:r>
            <a:r>
              <a:rPr lang="en-US" sz="2400" dirty="0"/>
              <a:t>expresses numbers as a multiple of two factors: </a:t>
            </a:r>
          </a:p>
          <a:p>
            <a:pPr lvl="1"/>
            <a:r>
              <a:rPr lang="en-US" sz="2400" dirty="0"/>
              <a:t>a number between 1 and 10</a:t>
            </a:r>
          </a:p>
          <a:p>
            <a:pPr lvl="1"/>
            <a:r>
              <a:rPr lang="en-US" sz="2400" dirty="0"/>
              <a:t>ten raised to a power, or exponent.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2D050"/>
              </a:buClr>
              <a:tabLst>
                <a:tab pos="171450" algn="l"/>
                <a:tab pos="1457325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2D050"/>
              </a:buClr>
              <a:tabLst>
                <a:tab pos="171450" algn="l"/>
                <a:tab pos="1457325" algn="l"/>
              </a:tabLst>
            </a:pPr>
            <a:r>
              <a:rPr lang="en-US" sz="2400" dirty="0"/>
              <a:t>The exponent tells you how many times the first factor must be multiplied by ten.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2D050"/>
              </a:buClr>
              <a:tabLst>
                <a:tab pos="171450" algn="l"/>
                <a:tab pos="1457325" algn="l"/>
              </a:tabLst>
            </a:pPr>
            <a:r>
              <a:rPr lang="en-US" sz="2400" dirty="0"/>
              <a:t>Numbers larger than 1:  power of ten is positive.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rgbClr val="92D050"/>
              </a:buClr>
              <a:tabLst>
                <a:tab pos="171450" algn="l"/>
                <a:tab pos="1457325" algn="l"/>
              </a:tabLst>
            </a:pPr>
            <a:r>
              <a:rPr lang="en-US" sz="2400" dirty="0"/>
              <a:t>Numbers smaller than 1:  power of ten is negative. </a:t>
            </a:r>
          </a:p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tabLst>
                <a:tab pos="171450" algn="l"/>
                <a:tab pos="14573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05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57300" y="971550"/>
            <a:ext cx="6629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</a:rPr>
              <a:t>Measuring Mass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2694" y="32277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28850" y="5657851"/>
            <a:ext cx="4857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50"/>
              <a:t>Top Image: http://www.southwestscales.com/Ohaus_Triple_Beam_750-SO.jpg</a:t>
            </a:r>
            <a:br>
              <a:rPr lang="en-US" altLang="en-US" sz="750"/>
            </a:br>
            <a:r>
              <a:rPr lang="en-US" altLang="en-US" sz="750"/>
              <a:t>Bottom Image: http://www.regentsprep.org/Regents/biology/units/laboratory/graphics/triplebeambalance.jpg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57700" y="1600201"/>
            <a:ext cx="33147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</a:rPr>
              <a:t>We will be using </a:t>
            </a:r>
            <a:r>
              <a:rPr lang="en-US" altLang="en-US" sz="1500" b="1">
                <a:latin typeface="Times New Roman" panose="02020603050405020304" pitchFamily="18" charset="0"/>
              </a:rPr>
              <a:t>triple-beam balances</a:t>
            </a:r>
            <a:r>
              <a:rPr lang="en-US" altLang="en-US" sz="1500">
                <a:latin typeface="Times New Roman" panose="02020603050405020304" pitchFamily="18" charset="0"/>
              </a:rPr>
              <a:t> to find the mass of various objects.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</a:rPr>
              <a:t>The objects are placed on the scale and then you move the weights on the beams until you get the lines on the right-side of the scale to match up.</a:t>
            </a:r>
          </a:p>
        </p:txBody>
      </p:sp>
      <p:pic>
        <p:nvPicPr>
          <p:cNvPr id="512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771650"/>
            <a:ext cx="28575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30"/>
          <p:cNvGrpSpPr>
            <a:grpSpLocks/>
          </p:cNvGrpSpPr>
          <p:nvPr/>
        </p:nvGrpSpPr>
        <p:grpSpPr bwMode="auto">
          <a:xfrm>
            <a:off x="1485900" y="3371851"/>
            <a:ext cx="6343650" cy="1974056"/>
            <a:chOff x="240" y="2112"/>
            <a:chExt cx="5328" cy="1658"/>
          </a:xfrm>
        </p:grpSpPr>
        <p:pic>
          <p:nvPicPr>
            <p:cNvPr id="5129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112"/>
              <a:ext cx="2004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24"/>
            <p:cNvSpPr txBox="1">
              <a:spLocks noChangeArrowheads="1"/>
            </p:cNvSpPr>
            <p:nvPr/>
          </p:nvSpPr>
          <p:spPr bwMode="auto">
            <a:xfrm>
              <a:off x="2304" y="2256"/>
              <a:ext cx="3264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>
                  <a:latin typeface="Times New Roman" panose="02020603050405020304" pitchFamily="18" charset="0"/>
                </a:rPr>
                <a:t>Once you have balanced the scale, you add up the amounts on each beam to find the total mass.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>
                  <a:latin typeface="Times New Roman" panose="02020603050405020304" pitchFamily="18" charset="0"/>
                </a:rPr>
                <a:t>What would be the mass of the object measured in the picture?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500" dirty="0">
                  <a:latin typeface="Times New Roman" panose="02020603050405020304" pitchFamily="18" charset="0"/>
                </a:rPr>
                <a:t>_______ + ______ + _______ = ________ g</a:t>
              </a:r>
            </a:p>
          </p:txBody>
        </p:sp>
      </p:grpSp>
      <p:sp>
        <p:nvSpPr>
          <p:cNvPr id="5128" name="Line 29"/>
          <p:cNvSpPr>
            <a:spLocks noChangeShapeType="1"/>
          </p:cNvSpPr>
          <p:nvPr/>
        </p:nvSpPr>
        <p:spPr bwMode="auto">
          <a:xfrm flipH="1" flipV="1">
            <a:off x="4038600" y="2247900"/>
            <a:ext cx="4572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29791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57300" y="971550"/>
            <a:ext cx="6629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Measuring Mass – Triple-Beam Balance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2694" y="32277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143251"/>
            <a:ext cx="4286250" cy="180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14450" y="1771650"/>
            <a:ext cx="3600450" cy="1485900"/>
            <a:chOff x="144" y="816"/>
            <a:chExt cx="3024" cy="124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4" y="816"/>
              <a:ext cx="302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dirty="0">
                  <a:latin typeface="Times New Roman" panose="02020603050405020304" pitchFamily="18" charset="0"/>
                </a:rPr>
                <a:t>1</a:t>
              </a:r>
              <a:r>
                <a:rPr lang="en-US" altLang="en-US" sz="1500" baseline="30000" dirty="0">
                  <a:latin typeface="Times New Roman" panose="02020603050405020304" pitchFamily="18" charset="0"/>
                </a:rPr>
                <a:t>st</a:t>
              </a:r>
              <a:r>
                <a:rPr lang="en-US" altLang="en-US" sz="1500" dirty="0">
                  <a:latin typeface="Times New Roman" panose="02020603050405020304" pitchFamily="18" charset="0"/>
                </a:rPr>
                <a:t> – Place the film canister on the scale.</a:t>
              </a:r>
            </a:p>
          </p:txBody>
        </p:sp>
        <p:sp>
          <p:nvSpPr>
            <p:cNvPr id="6164" name="Line 8"/>
            <p:cNvSpPr>
              <a:spLocks noChangeShapeType="1"/>
            </p:cNvSpPr>
            <p:nvPr/>
          </p:nvSpPr>
          <p:spPr bwMode="auto">
            <a:xfrm>
              <a:off x="528" y="1008"/>
              <a:ext cx="24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71700" y="2190750"/>
            <a:ext cx="5715000" cy="1581150"/>
            <a:chOff x="864" y="1120"/>
            <a:chExt cx="4800" cy="1328"/>
          </a:xfrm>
        </p:grpSpPr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864" y="1120"/>
              <a:ext cx="480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latin typeface="Times New Roman" panose="02020603050405020304" pitchFamily="18" charset="0"/>
                </a:rPr>
                <a:t>2</a:t>
              </a:r>
              <a:r>
                <a:rPr lang="en-US" altLang="en-US" sz="1500" baseline="30000">
                  <a:latin typeface="Times New Roman" panose="02020603050405020304" pitchFamily="18" charset="0"/>
                </a:rPr>
                <a:t>nd</a:t>
              </a:r>
              <a:r>
                <a:rPr lang="en-US" altLang="en-US" sz="1500">
                  <a:latin typeface="Times New Roman" panose="02020603050405020304" pitchFamily="18" charset="0"/>
                </a:rPr>
                <a:t> – Slide the large weight to the right until the arm drops below the line.  Move the rider back one groove.  Make sure it “locks” into place.</a:t>
              </a:r>
            </a:p>
          </p:txBody>
        </p:sp>
        <p:sp>
          <p:nvSpPr>
            <p:cNvPr id="6162" name="Line 10"/>
            <p:cNvSpPr>
              <a:spLocks noChangeShapeType="1"/>
            </p:cNvSpPr>
            <p:nvPr/>
          </p:nvSpPr>
          <p:spPr bwMode="auto">
            <a:xfrm>
              <a:off x="1056" y="1536"/>
              <a:ext cx="67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257550" y="2857500"/>
            <a:ext cx="4514850" cy="685800"/>
            <a:chOff x="1776" y="1680"/>
            <a:chExt cx="3792" cy="576"/>
          </a:xfrm>
        </p:grpSpPr>
        <p:sp>
          <p:nvSpPr>
            <p:cNvPr id="6159" name="Text Box 11"/>
            <p:cNvSpPr txBox="1">
              <a:spLocks noChangeArrowheads="1"/>
            </p:cNvSpPr>
            <p:nvPr/>
          </p:nvSpPr>
          <p:spPr bwMode="auto">
            <a:xfrm>
              <a:off x="1968" y="1680"/>
              <a:ext cx="360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latin typeface="Times New Roman" panose="02020603050405020304" pitchFamily="18" charset="0"/>
                </a:rPr>
                <a:t>3</a:t>
              </a:r>
              <a:r>
                <a:rPr lang="en-US" altLang="en-US" sz="1500" baseline="30000">
                  <a:latin typeface="Times New Roman" panose="02020603050405020304" pitchFamily="18" charset="0"/>
                </a:rPr>
                <a:t>rd</a:t>
              </a:r>
              <a:r>
                <a:rPr lang="en-US" altLang="en-US" sz="1500">
                  <a:latin typeface="Times New Roman" panose="02020603050405020304" pitchFamily="18" charset="0"/>
                </a:rPr>
                <a:t>  – Repeat this process with the top weight.  When the arm moves below the line, back it up one groove.</a:t>
              </a:r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 flipH="1">
              <a:off x="1776" y="1824"/>
              <a:ext cx="19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143250" y="3600451"/>
            <a:ext cx="4686300" cy="1015603"/>
            <a:chOff x="1680" y="2304"/>
            <a:chExt cx="3936" cy="853"/>
          </a:xfrm>
        </p:grpSpPr>
        <p:sp>
          <p:nvSpPr>
            <p:cNvPr id="6154" name="Text Box 13"/>
            <p:cNvSpPr txBox="1">
              <a:spLocks noChangeArrowheads="1"/>
            </p:cNvSpPr>
            <p:nvPr/>
          </p:nvSpPr>
          <p:spPr bwMode="auto">
            <a:xfrm>
              <a:off x="3936" y="2304"/>
              <a:ext cx="1680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>
                  <a:latin typeface="Times New Roman" panose="02020603050405020304" pitchFamily="18" charset="0"/>
                </a:rPr>
                <a:t>4</a:t>
              </a:r>
              <a:r>
                <a:rPr lang="en-US" altLang="en-US" sz="1500" baseline="30000">
                  <a:latin typeface="Times New Roman" panose="02020603050405020304" pitchFamily="18" charset="0"/>
                </a:rPr>
                <a:t>th</a:t>
              </a:r>
              <a:r>
                <a:rPr lang="en-US" altLang="en-US" sz="1500">
                  <a:latin typeface="Times New Roman" panose="02020603050405020304" pitchFamily="18" charset="0"/>
                </a:rPr>
                <a:t> – Slide the small weight on the front beam until the lines match up.</a:t>
              </a:r>
            </a:p>
          </p:txBody>
        </p:sp>
        <p:grpSp>
          <p:nvGrpSpPr>
            <p:cNvPr id="6155" name="Group 17"/>
            <p:cNvGrpSpPr>
              <a:grpSpLocks/>
            </p:cNvGrpSpPr>
            <p:nvPr/>
          </p:nvGrpSpPr>
          <p:grpSpPr bwMode="auto">
            <a:xfrm>
              <a:off x="1680" y="2592"/>
              <a:ext cx="2256" cy="288"/>
              <a:chOff x="1680" y="2592"/>
              <a:chExt cx="2256" cy="288"/>
            </a:xfrm>
          </p:grpSpPr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H="1" flipV="1">
                <a:off x="1680" y="2592"/>
                <a:ext cx="14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21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156" name="Oval 18"/>
            <p:cNvSpPr>
              <a:spLocks noChangeArrowheads="1"/>
            </p:cNvSpPr>
            <p:nvPr/>
          </p:nvSpPr>
          <p:spPr bwMode="auto">
            <a:xfrm>
              <a:off x="3312" y="2304"/>
              <a:ext cx="384" cy="288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314450" y="5086351"/>
            <a:ext cx="6572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>
                <a:latin typeface="Times New Roman" panose="02020603050405020304" pitchFamily="18" charset="0"/>
              </a:rPr>
              <a:t>5</a:t>
            </a:r>
            <a:r>
              <a:rPr lang="en-US" altLang="en-US" sz="1500" baseline="30000">
                <a:latin typeface="Times New Roman" panose="02020603050405020304" pitchFamily="18" charset="0"/>
              </a:rPr>
              <a:t>th</a:t>
            </a:r>
            <a:r>
              <a:rPr lang="en-US" altLang="en-US" sz="1500">
                <a:latin typeface="Times New Roman" panose="02020603050405020304" pitchFamily="18" charset="0"/>
              </a:rPr>
              <a:t>  – Add the amounts on each beam to find the total mass to the nearest tenth of a gram.</a:t>
            </a:r>
          </a:p>
        </p:txBody>
      </p:sp>
    </p:spTree>
    <p:extLst>
      <p:ext uri="{BB962C8B-B14F-4D97-AF65-F5344CB8AC3E}">
        <p14:creationId xmlns:p14="http://schemas.microsoft.com/office/powerpoint/2010/main" val="37071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3DBF20-E79C-4E0E-BAEA-37BB5C1D9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3977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Box 3">
            <a:extLst>
              <a:ext uri="{FF2B5EF4-FFF2-40B4-BE49-F238E27FC236}">
                <a16:creationId xmlns:a16="http://schemas.microsoft.com/office/drawing/2014/main" id="{D99213FE-600D-430E-A7E3-7D8C67A746B8}"/>
              </a:ext>
            </a:extLst>
          </p:cNvPr>
          <p:cNvSpPr txBox="1">
            <a:spLocks noChangeArrowheads="1"/>
          </p:cNvSpPr>
          <p:nvPr/>
        </p:nvSpPr>
        <p:spPr bwMode="auto">
          <a:xfrm rot="-985908">
            <a:off x="44450" y="3192463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</a:rPr>
              <a:t>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0554C7-2150-BE4A-BCF8-18973B7D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4D8228-2E3A-7942-BD18-22740E902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4CC795-80F6-9440-A380-8E390EF55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642DAE-E710-3B4F-8943-E894FA07A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4005FC-32B2-4969-B6B6-8DACE9A69C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The Scientific Method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E9E255F5-F142-40D5-B9FD-956DE8DA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1539"/>
            <a:ext cx="2952750" cy="3429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E3127-0AB5-4AE2-A871-0486896D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24744"/>
            <a:ext cx="89309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/>
              <a:t>A series of steps used by scientists to solve a problem or answer a question.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F14B8-BCD9-4842-A901-170809F7331D}"/>
              </a:ext>
            </a:extLst>
          </p:cNvPr>
          <p:cNvSpPr txBox="1"/>
          <p:nvPr/>
        </p:nvSpPr>
        <p:spPr>
          <a:xfrm>
            <a:off x="3419872" y="2780928"/>
            <a:ext cx="56388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>
                <a:latin typeface="Arial" pitchFamily="-111" charset="0"/>
                <a:ea typeface="+mn-ea"/>
              </a:rPr>
              <a:t>The Steps to the Scientific Method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Observation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Question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Form a Hypothesis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Experiment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Analyze Data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2700" dirty="0">
                <a:latin typeface="Arial" pitchFamily="-111" charset="0"/>
                <a:ea typeface="+mn-ea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CF4DA8C-62AF-45E1-AE65-E2B20F9524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5594" y="3428206"/>
            <a:ext cx="68580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3" name="TextBox 4">
            <a:extLst>
              <a:ext uri="{FF2B5EF4-FFF2-40B4-BE49-F238E27FC236}">
                <a16:creationId xmlns:a16="http://schemas.microsoft.com/office/drawing/2014/main" id="{3817749D-2273-401B-998D-AE70202B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100" b="1"/>
              <a:t>Step 1: </a:t>
            </a:r>
          </a:p>
          <a:p>
            <a:pPr algn="ctr" eaLnBrk="1" hangingPunct="1"/>
            <a:r>
              <a:rPr lang="en-US" altLang="en-US" sz="2100" b="1"/>
              <a:t>Observation / Asking a Question</a:t>
            </a:r>
            <a:endParaRPr lang="en-US" altLang="en-US" sz="2100"/>
          </a:p>
          <a:p>
            <a:pPr algn="ctr" eaLnBrk="1" hangingPunct="1"/>
            <a:endParaRPr lang="en-US" altLang="en-US" sz="2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0CD4D-4D3C-4253-940C-AFB26CB1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300" b="1"/>
              <a:t>Step 2:  Form a Hypothesis</a:t>
            </a:r>
            <a:endParaRPr lang="en-US" altLang="en-US" sz="2300"/>
          </a:p>
          <a:p>
            <a:pPr algn="ctr" eaLnBrk="1" hangingPunct="1"/>
            <a:endParaRPr lang="en-US" altLang="en-US" sz="2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EF724-01F4-4A3E-AE18-8996E961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581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>
                <a:solidFill>
                  <a:srgbClr val="0000FF"/>
                </a:solidFill>
              </a:rPr>
              <a:t>A problem or a question must first be identified.  </a:t>
            </a:r>
          </a:p>
          <a:p>
            <a:pPr eaLnBrk="1" hangingPunct="1"/>
            <a:endParaRPr lang="en-US" altLang="en-US" sz="250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FCB87C-B5B8-4748-9495-324EDA2C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3581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FF"/>
                </a:solidFill>
              </a:rPr>
              <a:t>How much water can a root hair absorb?  </a:t>
            </a:r>
          </a:p>
          <a:p>
            <a:pPr eaLnBrk="1" hangingPunct="1"/>
            <a:endParaRPr lang="en-US" alt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100">
                <a:solidFill>
                  <a:srgbClr val="0000FF"/>
                </a:solidFill>
              </a:rPr>
              <a:t>Why does a plant stem bend toward the light?  </a:t>
            </a:r>
          </a:p>
          <a:p>
            <a:pPr eaLnBrk="1" hangingPunct="1"/>
            <a:endParaRPr lang="en-US" altLang="en-US" sz="210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100">
                <a:solidFill>
                  <a:srgbClr val="0000FF"/>
                </a:solidFill>
              </a:rPr>
              <a:t>What effect does temperature have on heart rate?</a:t>
            </a:r>
          </a:p>
          <a:p>
            <a:pPr eaLnBrk="1" hangingPunct="1"/>
            <a:endParaRPr lang="en-US" altLang="en-US" sz="2100">
              <a:solidFill>
                <a:srgbClr val="0000FF"/>
              </a:solidFill>
            </a:endParaRPr>
          </a:p>
        </p:txBody>
      </p:sp>
      <p:pic>
        <p:nvPicPr>
          <p:cNvPr id="10246" name="Picture 9">
            <a:extLst>
              <a:ext uri="{FF2B5EF4-FFF2-40B4-BE49-F238E27FC236}">
                <a16:creationId xmlns:a16="http://schemas.microsoft.com/office/drawing/2014/main" id="{A840123E-E7C1-42FE-9A3D-EAFBAC6E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1592263" cy="180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28979A-B7FA-462E-B0AF-7F009711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801222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/>
              <a:t>Hypothesis</a:t>
            </a:r>
          </a:p>
        </p:txBody>
      </p:sp>
      <p:pic>
        <p:nvPicPr>
          <p:cNvPr id="10248" name="Picture 11">
            <a:extLst>
              <a:ext uri="{FF2B5EF4-FFF2-40B4-BE49-F238E27FC236}">
                <a16:creationId xmlns:a16="http://schemas.microsoft.com/office/drawing/2014/main" id="{ADDAF849-CF8A-4185-9BB2-0B8C996A8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1931988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8026BB-85A9-4517-9820-420F281C9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95400"/>
            <a:ext cx="3352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500" dirty="0"/>
              <a:t>A possible explanation to the question or problem.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A0B52-C0E3-478E-A0F6-04B06E999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90800"/>
            <a:ext cx="533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dirty="0"/>
              <a:t>It is simply a prediction and has not yet been proven or disproven.  </a:t>
            </a:r>
          </a:p>
          <a:p>
            <a:pPr eaLnBrk="1" hangingPunct="1"/>
            <a:endParaRPr lang="en-US" altLang="en-US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6F902-6F8D-4A33-99C4-980652D62751}"/>
              </a:ext>
            </a:extLst>
          </p:cNvPr>
          <p:cNvSpPr txBox="1"/>
          <p:nvPr/>
        </p:nvSpPr>
        <p:spPr>
          <a:xfrm>
            <a:off x="5724128" y="3573016"/>
            <a:ext cx="3240360" cy="2923878"/>
          </a:xfrm>
          <a:prstGeom prst="rect">
            <a:avLst/>
          </a:prstGeom>
          <a:ln>
            <a:solidFill>
              <a:srgbClr val="00009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300" b="1">
                <a:solidFill>
                  <a:srgbClr val="FF0000"/>
                </a:solidFill>
              </a:rPr>
              <a:t>It must be stated in a way that is testable.  </a:t>
            </a:r>
          </a:p>
          <a:p>
            <a:pPr eaLnBrk="1" hangingPunct="1">
              <a:defRPr/>
            </a:pPr>
            <a:r>
              <a:rPr lang="en-US" altLang="en-US" sz="2300" b="1">
                <a:solidFill>
                  <a:srgbClr val="FF0000"/>
                </a:solidFill>
              </a:rPr>
              <a:t>A statement is considered “testable” if evidence can be collected that either does or does not support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73350-B50C-45A5-83D5-93E9C2CDD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184943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8E8F09-C44C-48EA-8290-2E0B13B8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/>
              <a:t>Step 3:  Designing a Controlled Experiment</a:t>
            </a:r>
            <a:endParaRPr lang="en-US" altLang="en-US" sz="2800"/>
          </a:p>
          <a:p>
            <a:pPr algn="ctr" eaLnBrk="1" hangingPunct="1"/>
            <a:endParaRPr lang="en-US" alt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64A79-F3F5-44EB-A948-0E7ED8C04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668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1.  The factors in an experiment that can be changed are called </a:t>
            </a:r>
            <a:r>
              <a:rPr lang="en-US" altLang="en-US" sz="1600" u="sng">
                <a:solidFill>
                  <a:srgbClr val="FF6600"/>
                </a:solidFill>
              </a:rPr>
              <a:t>variables</a:t>
            </a:r>
            <a:r>
              <a:rPr lang="en-US" altLang="en-US" sz="1600">
                <a:solidFill>
                  <a:srgbClr val="FF6600"/>
                </a:solidFill>
              </a:rPr>
              <a:t>.</a:t>
            </a:r>
            <a:r>
              <a:rPr lang="en-US" altLang="en-US" sz="1600"/>
              <a:t>   Some example of variables would be:  changing the temperature, the amount of light present, time, concentration of solutions used.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5673B-0518-4BE1-9B57-2B883800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647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2.  A controlled experiment works with </a:t>
            </a:r>
            <a:r>
              <a:rPr lang="en-US" altLang="en-US" sz="1600" u="sng">
                <a:solidFill>
                  <a:srgbClr val="FF6600"/>
                </a:solidFill>
              </a:rPr>
              <a:t>one variable at a time</a:t>
            </a:r>
            <a:r>
              <a:rPr lang="en-US" altLang="en-US" sz="1600">
                <a:solidFill>
                  <a:srgbClr val="FF6600"/>
                </a:solidFill>
              </a:rPr>
              <a:t>.  </a:t>
            </a:r>
            <a:r>
              <a:rPr lang="en-US" altLang="en-US" sz="1600"/>
              <a:t>If several variables were changed at the same time, the scientist would not know which variable was responsible for the observed results.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2AF5-27FE-44FA-929F-B63DAD78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3.  In a </a:t>
            </a:r>
            <a:r>
              <a:rPr lang="en-US" altLang="en-US" sz="1600">
                <a:solidFill>
                  <a:srgbClr val="FF6600"/>
                </a:solidFill>
              </a:rPr>
              <a:t>“</a:t>
            </a:r>
            <a:r>
              <a:rPr lang="en-US" altLang="ja-JP" sz="1600" u="sng">
                <a:solidFill>
                  <a:srgbClr val="FF6600"/>
                </a:solidFill>
              </a:rPr>
              <a:t>controlled experiment</a:t>
            </a:r>
            <a:r>
              <a:rPr lang="en-US" altLang="en-US" sz="1600">
                <a:solidFill>
                  <a:srgbClr val="FF6600"/>
                </a:solidFill>
              </a:rPr>
              <a:t>”</a:t>
            </a:r>
            <a:r>
              <a:rPr lang="en-US" altLang="ja-JP" sz="1600">
                <a:solidFill>
                  <a:srgbClr val="FF6600"/>
                </a:solidFill>
              </a:rPr>
              <a:t> </a:t>
            </a:r>
            <a:r>
              <a:rPr lang="en-US" altLang="ja-JP" sz="1600"/>
              <a:t>only one variable is changed at a time.  All other variables should be unchanged or </a:t>
            </a:r>
            <a:r>
              <a:rPr lang="en-US" altLang="en-US" sz="1600"/>
              <a:t>“</a:t>
            </a:r>
            <a:r>
              <a:rPr lang="en-US" altLang="ja-JP" sz="1600"/>
              <a:t>controlled</a:t>
            </a:r>
            <a:r>
              <a:rPr lang="en-US" altLang="en-US" sz="1600"/>
              <a:t>”</a:t>
            </a:r>
            <a:r>
              <a:rPr lang="en-US" altLang="ja-JP" sz="1600"/>
              <a:t>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A81F5-1C34-46A4-8C17-94D96DEA0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240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4.  An experiment is based on the comparison between a ____________ with an ________________.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508E7-26B7-450A-BADC-24E3464AB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624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6600"/>
                </a:solidFill>
              </a:rPr>
              <a:t>control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79596-6F94-42DC-8C83-09F2A2B9E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1163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6600"/>
                </a:solidFill>
              </a:rPr>
              <a:t>experimental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F24A6A-708C-42B8-9B15-B33E6FEF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648200"/>
            <a:ext cx="685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a)  These two groups are identical except for one factor.</a:t>
            </a:r>
          </a:p>
          <a:p>
            <a:pPr eaLnBrk="1" hangingPunct="1"/>
            <a:r>
              <a:rPr lang="en-US" altLang="en-US" sz="1800"/>
              <a:t>b)  The control group serves as the comparison.  It is the same as the experiment group, except that the one variable that is being tested is removed.</a:t>
            </a:r>
          </a:p>
          <a:p>
            <a:pPr eaLnBrk="1" hangingPunct="1"/>
            <a:r>
              <a:rPr lang="en-US" altLang="en-US" sz="1800"/>
              <a:t>c)  The experimental group shows the effect of the variable that is being tested.</a:t>
            </a:r>
          </a:p>
          <a:p>
            <a:pPr eaLnBrk="1" hangingPunct="1"/>
            <a:endParaRPr lang="en-US" altLang="en-US" sz="1800"/>
          </a:p>
        </p:txBody>
      </p:sp>
      <p:pic>
        <p:nvPicPr>
          <p:cNvPr id="11274" name="Picture 11">
            <a:extLst>
              <a:ext uri="{FF2B5EF4-FFF2-40B4-BE49-F238E27FC236}">
                <a16:creationId xmlns:a16="http://schemas.microsoft.com/office/drawing/2014/main" id="{C7AEDA37-FC13-437D-8042-0B0B2315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70A739F-540E-492C-9BF1-8FABD47FF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400" b="1"/>
              <a:t>Step 4:  Recording and Analyzing Results</a:t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33783AEE-9A88-4D63-82F0-BB13B2D9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534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900" dirty="0"/>
              <a:t>1.  The data that has been collected must be organized and analyzed to determine whether the data are reliable.</a:t>
            </a:r>
          </a:p>
          <a:p>
            <a:pPr eaLnBrk="1" hangingPunct="1"/>
            <a:endParaRPr lang="en-US" altLang="en-US" sz="2900" dirty="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AC5C328D-FE14-40D8-9F75-53C68F91C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84868"/>
            <a:ext cx="4164860" cy="3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dot line graph">
            <a:extLst>
              <a:ext uri="{FF2B5EF4-FFF2-40B4-BE49-F238E27FC236}">
                <a16:creationId xmlns:a16="http://schemas.microsoft.com/office/drawing/2014/main" id="{C2C426B3-281B-4293-A873-95D8405E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59" y="2583515"/>
            <a:ext cx="5267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2237</TotalTime>
  <Words>2263</Words>
  <Application>Microsoft Office PowerPoint</Application>
  <PresentationFormat>On-screen Show (4:3)</PresentationFormat>
  <Paragraphs>290</Paragraphs>
  <Slides>48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Apple Casual</vt:lpstr>
      <vt:lpstr>Arial</vt:lpstr>
      <vt:lpstr>Arial Black</vt:lpstr>
      <vt:lpstr>Calibri</vt:lpstr>
      <vt:lpstr>Candara</vt:lpstr>
      <vt:lpstr>Charcoal CY</vt:lpstr>
      <vt:lpstr>Times New Roman</vt:lpstr>
      <vt:lpstr>Verdana</vt:lpstr>
      <vt:lpstr>Wingdings</vt:lpstr>
      <vt:lpstr>Wingdings 3</vt:lpstr>
      <vt:lpstr>Modèle par défaut</vt:lpstr>
      <vt:lpstr>PowerPoint Presentation</vt:lpstr>
      <vt:lpstr>PowerPoint Presentation</vt:lpstr>
      <vt:lpstr>PowerPoint Presentation</vt:lpstr>
      <vt:lpstr>What is Science?</vt:lpstr>
      <vt:lpstr>PowerPoint Presentation</vt:lpstr>
      <vt:lpstr>The Scientific Method</vt:lpstr>
      <vt:lpstr>PowerPoint Presentation</vt:lpstr>
      <vt:lpstr>PowerPoint Presentation</vt:lpstr>
      <vt:lpstr>Step 4:  Recording and Analyzing Results </vt:lpstr>
      <vt:lpstr>Step 5:  Drawing Conclusions </vt:lpstr>
      <vt:lpstr>PowerPoint Presentation</vt:lpstr>
      <vt:lpstr>Theory vs. Law</vt:lpstr>
      <vt:lpstr>Practice Problem: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 Vocab</vt:lpstr>
      <vt:lpstr>Presenting Your Data</vt:lpstr>
      <vt:lpstr>Measurement: English vs. Metric</vt:lpstr>
      <vt:lpstr>PowerPoint Presentation</vt:lpstr>
      <vt:lpstr>English vs. Metric Units of Length</vt:lpstr>
      <vt:lpstr>Length</vt:lpstr>
      <vt:lpstr>English vs. Metric Units of Mass</vt:lpstr>
      <vt:lpstr>Mass</vt:lpstr>
      <vt:lpstr>Measuring Mass</vt:lpstr>
      <vt:lpstr>Volume</vt:lpstr>
      <vt:lpstr>English vs. Metric Units of Volume</vt:lpstr>
      <vt:lpstr>Measuring Volume</vt:lpstr>
      <vt:lpstr>Measuring Volume</vt:lpstr>
      <vt:lpstr>PowerPoint Presentation</vt:lpstr>
      <vt:lpstr>Temperature</vt:lpstr>
      <vt:lpstr>PowerPoint Presentation</vt:lpstr>
      <vt:lpstr>PowerPoint Presentation</vt:lpstr>
      <vt:lpstr>   </vt:lpstr>
      <vt:lpstr>   </vt:lpstr>
      <vt:lpstr>          </vt:lpstr>
      <vt:lpstr>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Notation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Sky </dc:title>
  <dc:creator>www.powerpointstyles.com</dc:creator>
  <cp:lastModifiedBy>Matt Halverson</cp:lastModifiedBy>
  <cp:revision>331</cp:revision>
  <dcterms:created xsi:type="dcterms:W3CDTF">2011-07-28T15:16:37Z</dcterms:created>
  <dcterms:modified xsi:type="dcterms:W3CDTF">2019-09-10T12:28:13Z</dcterms:modified>
</cp:coreProperties>
</file>